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65" r:id="rId20"/>
  </p:sldIdLst>
  <p:sldSz cx="18288000" cy="10287000"/>
  <p:notesSz cx="6858000" cy="9144000"/>
  <p:embeddedFontLst>
    <p:embeddedFont>
      <p:font typeface="Barlow Bold" panose="020B0604020202020204" charset="0"/>
      <p:regular r:id="rId21"/>
    </p:embeddedFont>
    <p:embeddedFont>
      <p:font typeface="Montserrat" panose="00000500000000000000" pitchFamily="2" charset="0"/>
      <p:regular r:id="rId22"/>
    </p:embeddedFont>
    <p:embeddedFont>
      <p:font typeface="Montserrat Bold" panose="000008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128235-2BEA-4C14-A0DF-D1376D603451}" v="417" dt="2025-09-07T11:05:51.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https://d.docs.live.net/EAEC1DCFC0DB11B4/excel/&#25991;&#26723;/Youtube%20post%20dashboard.xlsm" TargetMode="External"/><Relationship Id="rId4" Type="http://schemas.openxmlformats.org/officeDocument/2006/relationships/hyperlink" Target="http://pixabay.com/de/weltkarte-erde-global-kontinente-306338/"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144200771376661E-2"/>
          <c:y val="0.13726180373799929"/>
          <c:w val="0.93888888888888888"/>
          <c:h val="0.8627381861387905"/>
        </c:manualLayout>
      </c:layout>
      <c:bubbleChart>
        <c:varyColors val="0"/>
        <c:ser>
          <c:idx val="0"/>
          <c:order val="0"/>
          <c:tx>
            <c:strRef>
              <c:f>'Analysis '!$BV$10</c:f>
              <c:strCache>
                <c:ptCount val="1"/>
                <c:pt idx="0">
                  <c:v>Country</c:v>
                </c:pt>
              </c:strCache>
            </c:strRef>
          </c:tx>
          <c:spPr>
            <a:solidFill>
              <a:schemeClr val="bg1">
                <a:lumMod val="85000"/>
              </a:schemeClr>
            </a:solidFill>
            <a:ln w="25400">
              <a:noFill/>
            </a:ln>
            <a:effectLst/>
          </c:spPr>
          <c:invertIfNegative val="0"/>
          <c:dLbls>
            <c:dLbl>
              <c:idx val="0"/>
              <c:tx>
                <c:rich>
                  <a:bodyPr/>
                  <a:lstStyle/>
                  <a:p>
                    <a:fld id="{CE930D5D-1B19-4189-90AD-E264C8A32BC5}" type="CELLRANGE">
                      <a:rPr lang="en-US"/>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9BF-415F-84B0-24EF9357E5FF}"/>
                </c:ext>
              </c:extLst>
            </c:dLbl>
            <c:dLbl>
              <c:idx val="1"/>
              <c:tx>
                <c:rich>
                  <a:bodyPr/>
                  <a:lstStyle/>
                  <a:p>
                    <a:fld id="{EF7C121F-8A40-403C-8D28-EDD81F9308B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9BF-415F-84B0-24EF9357E5FF}"/>
                </c:ext>
              </c:extLst>
            </c:dLbl>
            <c:dLbl>
              <c:idx val="2"/>
              <c:tx>
                <c:rich>
                  <a:bodyPr/>
                  <a:lstStyle/>
                  <a:p>
                    <a:fld id="{F362C530-9140-4262-8745-30969412547B}"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9BF-415F-84B0-24EF9357E5FF}"/>
                </c:ext>
              </c:extLst>
            </c:dLbl>
            <c:dLbl>
              <c:idx val="3"/>
              <c:tx>
                <c:rich>
                  <a:bodyPr/>
                  <a:lstStyle/>
                  <a:p>
                    <a:fld id="{92860B7E-7BA4-4E20-AE24-25CBC88559BD}"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9BF-415F-84B0-24EF9357E5FF}"/>
                </c:ext>
              </c:extLst>
            </c:dLbl>
            <c:dLbl>
              <c:idx val="4"/>
              <c:tx>
                <c:rich>
                  <a:bodyPr/>
                  <a:lstStyle/>
                  <a:p>
                    <a:fld id="{01D7856E-3898-4668-AF72-8D39EFE764A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9BF-415F-84B0-24EF9357E5FF}"/>
                </c:ext>
              </c:extLst>
            </c:dLbl>
            <c:dLbl>
              <c:idx val="5"/>
              <c:tx>
                <c:rich>
                  <a:bodyPr/>
                  <a:lstStyle/>
                  <a:p>
                    <a:fld id="{17449914-BB85-42C9-9921-9FE76520C491}"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9BF-415F-84B0-24EF9357E5F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'Analysis '!$BT$11:$BT$16</c:f>
              <c:numCache>
                <c:formatCode>General</c:formatCode>
                <c:ptCount val="6"/>
                <c:pt idx="0">
                  <c:v>8.5</c:v>
                </c:pt>
                <c:pt idx="1">
                  <c:v>1.7</c:v>
                </c:pt>
                <c:pt idx="2">
                  <c:v>4.5</c:v>
                </c:pt>
                <c:pt idx="3">
                  <c:v>4</c:v>
                </c:pt>
                <c:pt idx="4">
                  <c:v>4.5</c:v>
                </c:pt>
                <c:pt idx="5">
                  <c:v>1.8</c:v>
                </c:pt>
              </c:numCache>
            </c:numRef>
          </c:xVal>
          <c:yVal>
            <c:numRef>
              <c:f>'Analysis '!$BU$11:$BU$16</c:f>
              <c:numCache>
                <c:formatCode>General</c:formatCode>
                <c:ptCount val="6"/>
                <c:pt idx="0">
                  <c:v>2.4</c:v>
                </c:pt>
                <c:pt idx="1">
                  <c:v>7.7</c:v>
                </c:pt>
                <c:pt idx="2">
                  <c:v>6.8</c:v>
                </c:pt>
                <c:pt idx="3">
                  <c:v>6</c:v>
                </c:pt>
                <c:pt idx="4">
                  <c:v>6.3</c:v>
                </c:pt>
                <c:pt idx="5">
                  <c:v>6.5</c:v>
                </c:pt>
              </c:numCache>
            </c:numRef>
          </c:yVal>
          <c:bubbleSize>
            <c:numRef>
              <c:f>'Analysis '!$BR$11:$BR$16</c:f>
              <c:numCache>
                <c:formatCode>[&gt;=1000000]0,,"M";[&gt;=1000]0,"K";0</c:formatCode>
                <c:ptCount val="6"/>
                <c:pt idx="0">
                  <c:v>12888771.631599998</c:v>
                </c:pt>
                <c:pt idx="1">
                  <c:v>2478360.2371000121</c:v>
                </c:pt>
                <c:pt idx="2">
                  <c:v>4234284.5858999761</c:v>
                </c:pt>
                <c:pt idx="3">
                  <c:v>4596683.8177000014</c:v>
                </c:pt>
                <c:pt idx="4">
                  <c:v>5646337.6698999908</c:v>
                </c:pt>
                <c:pt idx="5">
                  <c:v>12702672.722000098</c:v>
                </c:pt>
              </c:numCache>
            </c:numRef>
          </c:bubbleSize>
          <c:bubble3D val="0"/>
          <c:extLst>
            <c:ext xmlns:c15="http://schemas.microsoft.com/office/drawing/2012/chart" uri="{02D57815-91ED-43cb-92C2-25804820EDAC}">
              <c15:datalabelsRange>
                <c15:f>'Analysis '!$BR$11:$BR$16</c15:f>
                <c15:dlblRangeCache>
                  <c:ptCount val="6"/>
                  <c:pt idx="0">
                    <c:v>13M</c:v>
                  </c:pt>
                  <c:pt idx="1">
                    <c:v>2M</c:v>
                  </c:pt>
                  <c:pt idx="2">
                    <c:v>4M</c:v>
                  </c:pt>
                  <c:pt idx="3">
                    <c:v>5M</c:v>
                  </c:pt>
                  <c:pt idx="4">
                    <c:v>6M</c:v>
                  </c:pt>
                  <c:pt idx="5">
                    <c:v>13M</c:v>
                  </c:pt>
                </c15:dlblRangeCache>
              </c15:datalabelsRange>
            </c:ext>
            <c:ext xmlns:c16="http://schemas.microsoft.com/office/drawing/2014/chart" uri="{C3380CC4-5D6E-409C-BE32-E72D297353CC}">
              <c16:uniqueId val="{00000006-B9BF-415F-84B0-24EF9357E5FF}"/>
            </c:ext>
          </c:extLst>
        </c:ser>
        <c:ser>
          <c:idx val="1"/>
          <c:order val="1"/>
          <c:tx>
            <c:strRef>
              <c:f>'Analysis '!$BV$10</c:f>
              <c:strCache>
                <c:ptCount val="1"/>
                <c:pt idx="0">
                  <c:v>Country</c:v>
                </c:pt>
              </c:strCache>
            </c:strRef>
          </c:tx>
          <c:spPr>
            <a:solidFill>
              <a:srgbClr val="00B0F0"/>
            </a:solidFill>
            <a:ln w="25400">
              <a:noFill/>
            </a:ln>
            <a:effectLst/>
          </c:spPr>
          <c:invertIfNegative val="0"/>
          <c:xVal>
            <c:numRef>
              <c:f>'Analysis '!$BT$11:$BT$16</c:f>
              <c:numCache>
                <c:formatCode>General</c:formatCode>
                <c:ptCount val="6"/>
                <c:pt idx="0">
                  <c:v>8.5</c:v>
                </c:pt>
                <c:pt idx="1">
                  <c:v>1.7</c:v>
                </c:pt>
                <c:pt idx="2">
                  <c:v>4.5</c:v>
                </c:pt>
                <c:pt idx="3">
                  <c:v>4</c:v>
                </c:pt>
                <c:pt idx="4">
                  <c:v>4.5</c:v>
                </c:pt>
                <c:pt idx="5">
                  <c:v>1.8</c:v>
                </c:pt>
              </c:numCache>
            </c:numRef>
          </c:xVal>
          <c:yVal>
            <c:numRef>
              <c:f>'Analysis '!$BU$11:$BU$16</c:f>
              <c:numCache>
                <c:formatCode>General</c:formatCode>
                <c:ptCount val="6"/>
                <c:pt idx="0">
                  <c:v>2.4</c:v>
                </c:pt>
                <c:pt idx="1">
                  <c:v>7.7</c:v>
                </c:pt>
                <c:pt idx="2">
                  <c:v>6.8</c:v>
                </c:pt>
                <c:pt idx="3">
                  <c:v>6</c:v>
                </c:pt>
                <c:pt idx="4">
                  <c:v>6.3</c:v>
                </c:pt>
                <c:pt idx="5">
                  <c:v>6.5</c:v>
                </c:pt>
              </c:numCache>
            </c:numRef>
          </c:yVal>
          <c:bubbleSize>
            <c:numRef>
              <c:f>'Analysis '!$BS$11:$BS$16</c:f>
              <c:numCache>
                <c:formatCode>[&gt;=1000000]\$0.00,,"M";[&gt;=1000]\$0.00,"K";\$0.0</c:formatCode>
                <c:ptCount val="6"/>
                <c:pt idx="0">
                  <c:v>12888771.631599998</c:v>
                </c:pt>
                <c:pt idx="1">
                  <c:v>0</c:v>
                </c:pt>
                <c:pt idx="2">
                  <c:v>0</c:v>
                </c:pt>
                <c:pt idx="3">
                  <c:v>0</c:v>
                </c:pt>
                <c:pt idx="4">
                  <c:v>0</c:v>
                </c:pt>
                <c:pt idx="5">
                  <c:v>12702672.722000098</c:v>
                </c:pt>
              </c:numCache>
            </c:numRef>
          </c:bubbleSize>
          <c:bubble3D val="0"/>
          <c:extLst>
            <c:ext xmlns:c16="http://schemas.microsoft.com/office/drawing/2014/chart" uri="{C3380CC4-5D6E-409C-BE32-E72D297353CC}">
              <c16:uniqueId val="{00000007-B9BF-415F-84B0-24EF9357E5FF}"/>
            </c:ext>
          </c:extLst>
        </c:ser>
        <c:dLbls>
          <c:showLegendKey val="0"/>
          <c:showVal val="0"/>
          <c:showCatName val="0"/>
          <c:showSerName val="0"/>
          <c:showPercent val="0"/>
          <c:showBubbleSize val="0"/>
        </c:dLbls>
        <c:bubbleScale val="100"/>
        <c:showNegBubbles val="0"/>
        <c:axId val="247911999"/>
        <c:axId val="247911519"/>
      </c:bubbleChart>
      <c:valAx>
        <c:axId val="247911999"/>
        <c:scaling>
          <c:orientation val="minMax"/>
        </c:scaling>
        <c:delete val="1"/>
        <c:axPos val="b"/>
        <c:numFmt formatCode="General" sourceLinked="1"/>
        <c:majorTickMark val="none"/>
        <c:minorTickMark val="none"/>
        <c:tickLblPos val="nextTo"/>
        <c:crossAx val="247911519"/>
        <c:crosses val="autoZero"/>
        <c:crossBetween val="midCat"/>
      </c:valAx>
      <c:valAx>
        <c:axId val="247911519"/>
        <c:scaling>
          <c:orientation val="minMax"/>
        </c:scaling>
        <c:delete val="1"/>
        <c:axPos val="l"/>
        <c:numFmt formatCode="General" sourceLinked="1"/>
        <c:majorTickMark val="none"/>
        <c:minorTickMark val="none"/>
        <c:tickLblPos val="nextTo"/>
        <c:crossAx val="24791199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blipFill dpi="0" rotWithShape="1">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9525" cap="flat" cmpd="sng" algn="ctr">
      <a:noFill/>
      <a:round/>
    </a:ln>
    <a:effectLst/>
  </c:spPr>
  <c:txPr>
    <a:bodyPr/>
    <a:lstStyle/>
    <a:p>
      <a:pPr>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gif"/></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microsoft.com/office/2007/relationships/hdphoto" Target="../media/hdphoto1.wdp"/><Relationship Id="rId4" Type="http://schemas.openxmlformats.org/officeDocument/2006/relationships/image" Target="../media/image25.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6876538B-AE36-95A9-8AE6-28D1581666DA}"/>
              </a:ext>
            </a:extLst>
          </p:cNvPr>
          <p:cNvSpPr/>
          <p:nvPr/>
        </p:nvSpPr>
        <p:spPr>
          <a:xfrm>
            <a:off x="0" y="0"/>
            <a:ext cx="18288000" cy="10287000"/>
          </a:xfrm>
          <a:custGeom>
            <a:avLst/>
            <a:gdLst>
              <a:gd name="connsiteX0" fmla="*/ 13449300 w 18288000"/>
              <a:gd name="connsiteY0" fmla="*/ 533400 h 10287000"/>
              <a:gd name="connsiteX1" fmla="*/ 8915400 w 18288000"/>
              <a:gd name="connsiteY1" fmla="*/ 5200650 h 10287000"/>
              <a:gd name="connsiteX2" fmla="*/ 13449300 w 18288000"/>
              <a:gd name="connsiteY2" fmla="*/ 9867900 h 10287000"/>
              <a:gd name="connsiteX3" fmla="*/ 17983200 w 18288000"/>
              <a:gd name="connsiteY3" fmla="*/ 5200650 h 10287000"/>
              <a:gd name="connsiteX4" fmla="*/ 13449300 w 18288000"/>
              <a:gd name="connsiteY4" fmla="*/ 533400 h 10287000"/>
              <a:gd name="connsiteX5" fmla="*/ 0 w 18288000"/>
              <a:gd name="connsiteY5" fmla="*/ 0 h 10287000"/>
              <a:gd name="connsiteX6" fmla="*/ 18288000 w 18288000"/>
              <a:gd name="connsiteY6" fmla="*/ 0 h 10287000"/>
              <a:gd name="connsiteX7" fmla="*/ 18288000 w 18288000"/>
              <a:gd name="connsiteY7" fmla="*/ 10287000 h 10287000"/>
              <a:gd name="connsiteX8" fmla="*/ 0 w 18288000"/>
              <a:gd name="connsiteY8"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0" h="10287000">
                <a:moveTo>
                  <a:pt x="13449300" y="533400"/>
                </a:moveTo>
                <a:cubicBezTo>
                  <a:pt x="10945296" y="533400"/>
                  <a:pt x="8915400" y="2622999"/>
                  <a:pt x="8915400" y="5200650"/>
                </a:cubicBezTo>
                <a:cubicBezTo>
                  <a:pt x="8915400" y="7778301"/>
                  <a:pt x="10945296" y="9867900"/>
                  <a:pt x="13449300" y="9867900"/>
                </a:cubicBezTo>
                <a:cubicBezTo>
                  <a:pt x="15953304" y="9867900"/>
                  <a:pt x="17983200" y="7778301"/>
                  <a:pt x="17983200" y="5200650"/>
                </a:cubicBezTo>
                <a:cubicBezTo>
                  <a:pt x="17983200" y="2622999"/>
                  <a:pt x="15953304" y="533400"/>
                  <a:pt x="13449300" y="533400"/>
                </a:cubicBezTo>
                <a:close/>
                <a:moveTo>
                  <a:pt x="0" y="0"/>
                </a:moveTo>
                <a:lnTo>
                  <a:pt x="18288000" y="0"/>
                </a:lnTo>
                <a:lnTo>
                  <a:pt x="18288000" y="10287000"/>
                </a:lnTo>
                <a:lnTo>
                  <a:pt x="0" y="10287000"/>
                </a:lnTo>
                <a:close/>
              </a:path>
            </a:pathLst>
          </a:custGeom>
          <a:blipFill>
            <a:blip r:embed="rId2"/>
            <a:stretch>
              <a:fillRect t="-814" b="-814"/>
            </a:stretch>
          </a:blipFill>
        </p:spPr>
        <p:txBody>
          <a:bodyPr wrap="square">
            <a:noAutofit/>
          </a:bodyPr>
          <a:lstStyle/>
          <a:p>
            <a:endParaRPr lang="en-IN"/>
          </a:p>
        </p:txBody>
      </p:sp>
      <p:sp>
        <p:nvSpPr>
          <p:cNvPr id="6" name="TextBox 6"/>
          <p:cNvSpPr txBox="1"/>
          <p:nvPr/>
        </p:nvSpPr>
        <p:spPr>
          <a:xfrm>
            <a:off x="762000" y="2714272"/>
            <a:ext cx="9518732" cy="3847207"/>
          </a:xfrm>
          <a:prstGeom prst="rect">
            <a:avLst/>
          </a:prstGeom>
        </p:spPr>
        <p:txBody>
          <a:bodyPr lIns="0" tIns="0" rIns="0" bIns="0" rtlCol="0" anchor="t">
            <a:spAutoFit/>
          </a:bodyPr>
          <a:lstStyle/>
          <a:p>
            <a:pPr>
              <a:lnSpc>
                <a:spcPts val="9960"/>
              </a:lnSpc>
            </a:pPr>
            <a:r>
              <a:rPr lang="en-US" sz="11191" b="1" dirty="0">
                <a:solidFill>
                  <a:srgbClr val="FFFFFF"/>
                </a:solidFill>
                <a:latin typeface="Barlow Bold"/>
                <a:ea typeface="Barlow Bold"/>
                <a:cs typeface="Barlow Bold"/>
                <a:sym typeface="Barlow Bold"/>
              </a:rPr>
              <a:t>Adventure Works Sales Analysis </a:t>
            </a:r>
          </a:p>
        </p:txBody>
      </p:sp>
      <p:sp>
        <p:nvSpPr>
          <p:cNvPr id="11" name="TextBox 11"/>
          <p:cNvSpPr txBox="1"/>
          <p:nvPr/>
        </p:nvSpPr>
        <p:spPr>
          <a:xfrm>
            <a:off x="1028700" y="6561479"/>
            <a:ext cx="6476584" cy="597921"/>
          </a:xfrm>
          <a:prstGeom prst="rect">
            <a:avLst/>
          </a:prstGeom>
        </p:spPr>
        <p:txBody>
          <a:bodyPr lIns="0" tIns="0" rIns="0" bIns="0" rtlCol="0" anchor="t">
            <a:spAutoFit/>
          </a:bodyPr>
          <a:lstStyle/>
          <a:p>
            <a:pPr marL="0" lvl="1" indent="0" algn="just">
              <a:lnSpc>
                <a:spcPts val="2415"/>
              </a:lnSpc>
              <a:spcBef>
                <a:spcPct val="0"/>
              </a:spcBef>
            </a:pPr>
            <a:r>
              <a:rPr lang="en-US" sz="1872" spc="-102" dirty="0">
                <a:solidFill>
                  <a:srgbClr val="FFFFFF"/>
                </a:solidFill>
                <a:latin typeface="Montserrat"/>
                <a:ea typeface="Montserrat"/>
                <a:cs typeface="Montserrat"/>
                <a:sym typeface="Montserrat"/>
              </a:rPr>
              <a:t>Comprehensive review of sales performance, key metrics, and actionable insights</a:t>
            </a:r>
            <a:endParaRPr lang="en-US" sz="1872" u="none" strike="noStrike" spc="-102" dirty="0">
              <a:solidFill>
                <a:srgbClr val="FFFFFF"/>
              </a:solidFill>
              <a:latin typeface="Montserrat"/>
              <a:ea typeface="Montserrat"/>
              <a:cs typeface="Montserrat"/>
              <a:sym typeface="Montserrat"/>
            </a:endParaRPr>
          </a:p>
        </p:txBody>
      </p:sp>
      <p:pic>
        <p:nvPicPr>
          <p:cNvPr id="14" name="Picture 13" descr="A blue and white globe&#10;&#10;AI-generated content may be incorrect.">
            <a:extLst>
              <a:ext uri="{FF2B5EF4-FFF2-40B4-BE49-F238E27FC236}">
                <a16:creationId xmlns:a16="http://schemas.microsoft.com/office/drawing/2014/main" id="{0831337E-9289-4E48-07B2-D09C18F1E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571500"/>
            <a:ext cx="8915400" cy="9296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6DC07364-8D2D-263C-A971-A8270834A77B}"/>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B1106BA6-1487-18CD-C77F-D83F5C26679F}"/>
              </a:ext>
            </a:extLst>
          </p:cNvPr>
          <p:cNvSpPr/>
          <p:nvPr/>
        </p:nvSpPr>
        <p:spPr>
          <a:xfrm>
            <a:off x="475265" y="2628900"/>
            <a:ext cx="7220936" cy="480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E0792AFE-4C6E-E3A9-6696-ACFBA354615A}"/>
              </a:ext>
            </a:extLst>
          </p:cNvPr>
          <p:cNvSpPr txBox="1"/>
          <p:nvPr/>
        </p:nvSpPr>
        <p:spPr>
          <a:xfrm>
            <a:off x="10586884" y="186690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 Top 5 Profitable Products</a:t>
            </a:r>
          </a:p>
        </p:txBody>
      </p:sp>
      <p:sp>
        <p:nvSpPr>
          <p:cNvPr id="4" name="TextBox 4">
            <a:extLst>
              <a:ext uri="{FF2B5EF4-FFF2-40B4-BE49-F238E27FC236}">
                <a16:creationId xmlns:a16="http://schemas.microsoft.com/office/drawing/2014/main" id="{0D3A5F00-245F-D38D-2586-DAA43119BB1F}"/>
              </a:ext>
            </a:extLst>
          </p:cNvPr>
          <p:cNvSpPr txBox="1"/>
          <p:nvPr/>
        </p:nvSpPr>
        <p:spPr>
          <a:xfrm>
            <a:off x="10591800" y="4305300"/>
            <a:ext cx="7047662" cy="4314514"/>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Identifies the five most profitable products and their share of total profits, with insights into the rest.</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Top 5 :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Mountain-200 Black, 46: $3.29M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Mountain-200 Silver, 46: $3.04M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Mountain-200 Black, 42: $2.87M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Mountain-200 Silver, 42: $2.83M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Mountain-200 Silver, 38: $2.82M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Contribution : Top 5 = 34.9% ($14.85M total), Others = 65.1% ($27.70M).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Mountain-200 variants dominate, suggesting high demand for bikes; unsold products (473) indicate inventory opportunities.</a:t>
            </a:r>
          </a:p>
        </p:txBody>
      </p:sp>
      <p:sp>
        <p:nvSpPr>
          <p:cNvPr id="7" name="Freeform 7">
            <a:extLst>
              <a:ext uri="{FF2B5EF4-FFF2-40B4-BE49-F238E27FC236}">
                <a16:creationId xmlns:a16="http://schemas.microsoft.com/office/drawing/2014/main" id="{F9B58445-B28B-9FCA-6C50-1D0A074BA44E}"/>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Rectangle: Rounded Corners 10">
            <a:extLst>
              <a:ext uri="{FF2B5EF4-FFF2-40B4-BE49-F238E27FC236}">
                <a16:creationId xmlns:a16="http://schemas.microsoft.com/office/drawing/2014/main" id="{3DC10F64-A764-83D7-D824-3E3D79B236BF}"/>
              </a:ext>
            </a:extLst>
          </p:cNvPr>
          <p:cNvSpPr/>
          <p:nvPr/>
        </p:nvSpPr>
        <p:spPr>
          <a:xfrm>
            <a:off x="8196876" y="4457700"/>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blue arrows">
            <a:extLst>
              <a:ext uri="{FF2B5EF4-FFF2-40B4-BE49-F238E27FC236}">
                <a16:creationId xmlns:a16="http://schemas.microsoft.com/office/drawing/2014/main" id="{D5565CDE-3D64-1069-1E71-A93E22F9C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177" y="4607177"/>
            <a:ext cx="1581647" cy="1502028"/>
          </a:xfrm>
          <a:prstGeom prst="rect">
            <a:avLst/>
          </a:prstGeom>
        </p:spPr>
      </p:pic>
      <p:pic>
        <p:nvPicPr>
          <p:cNvPr id="13" name="Picture 12">
            <a:extLst>
              <a:ext uri="{FF2B5EF4-FFF2-40B4-BE49-F238E27FC236}">
                <a16:creationId xmlns:a16="http://schemas.microsoft.com/office/drawing/2014/main" id="{E26A6262-2AFA-5C85-34C2-7077C373A67A}"/>
              </a:ext>
            </a:extLst>
          </p:cNvPr>
          <p:cNvPicPr>
            <a:picLocks noChangeAspect="1"/>
          </p:cNvPicPr>
          <p:nvPr/>
        </p:nvPicPr>
        <p:blipFill>
          <a:blip r:embed="rId5"/>
          <a:stretch>
            <a:fillRect/>
          </a:stretch>
        </p:blipFill>
        <p:spPr>
          <a:xfrm>
            <a:off x="593356" y="2628900"/>
            <a:ext cx="7053683" cy="4572396"/>
          </a:xfrm>
          <a:prstGeom prst="rect">
            <a:avLst/>
          </a:prstGeom>
        </p:spPr>
      </p:pic>
    </p:spTree>
    <p:extLst>
      <p:ext uri="{BB962C8B-B14F-4D97-AF65-F5344CB8AC3E}">
        <p14:creationId xmlns:p14="http://schemas.microsoft.com/office/powerpoint/2010/main" val="366903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70C00BFB-995B-D751-C96E-D39EF625BCD9}"/>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9361F12-DC2E-0A80-0780-DE8AB845CA9B}"/>
              </a:ext>
            </a:extLst>
          </p:cNvPr>
          <p:cNvSpPr/>
          <p:nvPr/>
        </p:nvSpPr>
        <p:spPr>
          <a:xfrm>
            <a:off x="475265" y="2628900"/>
            <a:ext cx="7220936" cy="480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D2706E73-DED4-6DC9-2B21-03B0F5DDF7DF}"/>
              </a:ext>
            </a:extLst>
          </p:cNvPr>
          <p:cNvSpPr txBox="1"/>
          <p:nvPr/>
        </p:nvSpPr>
        <p:spPr>
          <a:xfrm>
            <a:off x="10586884" y="186690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Top 5 Profitable Customers</a:t>
            </a:r>
          </a:p>
        </p:txBody>
      </p:sp>
      <p:sp>
        <p:nvSpPr>
          <p:cNvPr id="4" name="TextBox 4">
            <a:extLst>
              <a:ext uri="{FF2B5EF4-FFF2-40B4-BE49-F238E27FC236}">
                <a16:creationId xmlns:a16="http://schemas.microsoft.com/office/drawing/2014/main" id="{C4D28996-9A8B-D04E-A473-F4FB53C0CBF1}"/>
              </a:ext>
            </a:extLst>
          </p:cNvPr>
          <p:cNvSpPr txBox="1"/>
          <p:nvPr/>
        </p:nvSpPr>
        <p:spPr>
          <a:xfrm>
            <a:off x="10591800" y="4305300"/>
            <a:ext cx="7047662" cy="4314514"/>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Highlights the top five high-profit customers, their share, and details on others.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Top 5 :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Aaron: $43.80K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Derrick Ruiz: $43.36K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Brandi Gill: $40.94K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Linda Carson: $39.85K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Carly Xie: $39.82K</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Contribution : Top 5 = 0.5% (~$21.15K total), Others = 99.5% ($42.53M).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Profit is widely distributed across 9,309 customers, with top contributors being minimal—focus on broad customer base retention.</a:t>
            </a:r>
          </a:p>
        </p:txBody>
      </p:sp>
      <p:sp>
        <p:nvSpPr>
          <p:cNvPr id="7" name="Freeform 7">
            <a:extLst>
              <a:ext uri="{FF2B5EF4-FFF2-40B4-BE49-F238E27FC236}">
                <a16:creationId xmlns:a16="http://schemas.microsoft.com/office/drawing/2014/main" id="{5233E491-2ECD-2652-8175-93EA8F1CFA50}"/>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Rectangle: Rounded Corners 10">
            <a:extLst>
              <a:ext uri="{FF2B5EF4-FFF2-40B4-BE49-F238E27FC236}">
                <a16:creationId xmlns:a16="http://schemas.microsoft.com/office/drawing/2014/main" id="{8B6A30FB-5411-79B1-23DF-EC7E632996CB}"/>
              </a:ext>
            </a:extLst>
          </p:cNvPr>
          <p:cNvSpPr/>
          <p:nvPr/>
        </p:nvSpPr>
        <p:spPr>
          <a:xfrm>
            <a:off x="8196876" y="4457700"/>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blue arrows">
            <a:extLst>
              <a:ext uri="{FF2B5EF4-FFF2-40B4-BE49-F238E27FC236}">
                <a16:creationId xmlns:a16="http://schemas.microsoft.com/office/drawing/2014/main" id="{6970D44B-2885-2B2C-5239-CAAAD7DEE3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177" y="4607177"/>
            <a:ext cx="1581647" cy="1502028"/>
          </a:xfrm>
          <a:prstGeom prst="rect">
            <a:avLst/>
          </a:prstGeom>
        </p:spPr>
      </p:pic>
      <p:pic>
        <p:nvPicPr>
          <p:cNvPr id="13" name="Picture 12">
            <a:extLst>
              <a:ext uri="{FF2B5EF4-FFF2-40B4-BE49-F238E27FC236}">
                <a16:creationId xmlns:a16="http://schemas.microsoft.com/office/drawing/2014/main" id="{B0EEDD0D-C428-9CBC-747A-0F2F6912F8F9}"/>
              </a:ext>
            </a:extLst>
          </p:cNvPr>
          <p:cNvPicPr>
            <a:picLocks noChangeAspect="1"/>
          </p:cNvPicPr>
          <p:nvPr/>
        </p:nvPicPr>
        <p:blipFill>
          <a:blip r:embed="rId5"/>
          <a:stretch>
            <a:fillRect/>
          </a:stretch>
        </p:blipFill>
        <p:spPr>
          <a:xfrm>
            <a:off x="736402" y="2476500"/>
            <a:ext cx="7023201" cy="4804064"/>
          </a:xfrm>
          <a:prstGeom prst="rect">
            <a:avLst/>
          </a:prstGeom>
        </p:spPr>
      </p:pic>
    </p:spTree>
    <p:extLst>
      <p:ext uri="{BB962C8B-B14F-4D97-AF65-F5344CB8AC3E}">
        <p14:creationId xmlns:p14="http://schemas.microsoft.com/office/powerpoint/2010/main" val="2005700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EEE653B9-2C05-54A1-A27E-F82D746DDBD3}"/>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6CFFB4C5-1734-01CB-E7CF-F320599AF8B7}"/>
              </a:ext>
            </a:extLst>
          </p:cNvPr>
          <p:cNvSpPr/>
          <p:nvPr/>
        </p:nvSpPr>
        <p:spPr>
          <a:xfrm>
            <a:off x="11125200" y="2705100"/>
            <a:ext cx="6953865" cy="5486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77172CF3-DEDD-AAAE-BFD1-A972294898A5}"/>
              </a:ext>
            </a:extLst>
          </p:cNvPr>
          <p:cNvSpPr txBox="1"/>
          <p:nvPr/>
        </p:nvSpPr>
        <p:spPr>
          <a:xfrm>
            <a:off x="762000" y="2756133"/>
            <a:ext cx="8669388" cy="910506"/>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Profit by Gender</a:t>
            </a:r>
          </a:p>
        </p:txBody>
      </p:sp>
      <p:sp>
        <p:nvSpPr>
          <p:cNvPr id="10" name="Freeform 10">
            <a:extLst>
              <a:ext uri="{FF2B5EF4-FFF2-40B4-BE49-F238E27FC236}">
                <a16:creationId xmlns:a16="http://schemas.microsoft.com/office/drawing/2014/main" id="{E646BDD1-1C00-E000-F9D7-7DBE2E728804}"/>
              </a:ext>
            </a:extLst>
          </p:cNvPr>
          <p:cNvSpPr/>
          <p:nvPr/>
        </p:nvSpPr>
        <p:spPr>
          <a:xfrm>
            <a:off x="76200" y="8724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10C65ACD-924A-F01D-455D-E1B05E75CF13}"/>
              </a:ext>
            </a:extLst>
          </p:cNvPr>
          <p:cNvSpPr txBox="1"/>
          <p:nvPr/>
        </p:nvSpPr>
        <p:spPr>
          <a:xfrm>
            <a:off x="989371" y="4319941"/>
            <a:ext cx="7594190" cy="1647118"/>
          </a:xfrm>
          <a:prstGeom prst="rect">
            <a:avLst/>
          </a:prstGeom>
        </p:spPr>
        <p:txBody>
          <a:bodyPr wrap="square"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Displays profit breakdown by gender to identify trends.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Female : 50.5% (~$21.49M)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Male : 49.5% (~$21.06M)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Near-equal split, suggesting gender-neutral product appeal; slight female edge could inform targeted marketing.</a:t>
            </a:r>
          </a:p>
        </p:txBody>
      </p:sp>
      <p:sp>
        <p:nvSpPr>
          <p:cNvPr id="16" name="Rectangle: Rounded Corners 15">
            <a:extLst>
              <a:ext uri="{FF2B5EF4-FFF2-40B4-BE49-F238E27FC236}">
                <a16:creationId xmlns:a16="http://schemas.microsoft.com/office/drawing/2014/main" id="{4017EDAE-8A24-73EE-3AA2-70003529BB28}"/>
              </a:ext>
            </a:extLst>
          </p:cNvPr>
          <p:cNvSpPr/>
          <p:nvPr/>
        </p:nvSpPr>
        <p:spPr>
          <a:xfrm>
            <a:off x="8903569" y="4648663"/>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black and blue arrows">
            <a:extLst>
              <a:ext uri="{FF2B5EF4-FFF2-40B4-BE49-F238E27FC236}">
                <a16:creationId xmlns:a16="http://schemas.microsoft.com/office/drawing/2014/main" id="{D3A889BB-200E-0CFD-C2AE-5C168C3311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062684" y="4784472"/>
            <a:ext cx="1581647" cy="1502028"/>
          </a:xfrm>
          <a:prstGeom prst="rect">
            <a:avLst/>
          </a:prstGeom>
        </p:spPr>
      </p:pic>
      <p:pic>
        <p:nvPicPr>
          <p:cNvPr id="4" name="Picture 3">
            <a:extLst>
              <a:ext uri="{FF2B5EF4-FFF2-40B4-BE49-F238E27FC236}">
                <a16:creationId xmlns:a16="http://schemas.microsoft.com/office/drawing/2014/main" id="{3DBAE228-80D5-7C09-691B-EA61E75128F0}"/>
              </a:ext>
            </a:extLst>
          </p:cNvPr>
          <p:cNvPicPr>
            <a:picLocks noChangeAspect="1"/>
          </p:cNvPicPr>
          <p:nvPr/>
        </p:nvPicPr>
        <p:blipFill>
          <a:blip r:embed="rId5"/>
          <a:stretch>
            <a:fillRect/>
          </a:stretch>
        </p:blipFill>
        <p:spPr>
          <a:xfrm>
            <a:off x="11135032" y="2705100"/>
            <a:ext cx="6956139" cy="5438103"/>
          </a:xfrm>
          <a:prstGeom prst="rect">
            <a:avLst/>
          </a:prstGeom>
        </p:spPr>
      </p:pic>
    </p:spTree>
    <p:extLst>
      <p:ext uri="{BB962C8B-B14F-4D97-AF65-F5344CB8AC3E}">
        <p14:creationId xmlns:p14="http://schemas.microsoft.com/office/powerpoint/2010/main" val="19885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0B58AC62-5640-C31C-09B1-6D7587A2CE4B}"/>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6673727A-A688-9E36-EB62-AFED77C03B95}"/>
              </a:ext>
            </a:extLst>
          </p:cNvPr>
          <p:cNvSpPr/>
          <p:nvPr/>
        </p:nvSpPr>
        <p:spPr>
          <a:xfrm>
            <a:off x="11125200" y="2705100"/>
            <a:ext cx="6953865" cy="5486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B103FDB2-FCC7-8C94-BAF3-420A2CA4E9FF}"/>
              </a:ext>
            </a:extLst>
          </p:cNvPr>
          <p:cNvSpPr txBox="1"/>
          <p:nvPr/>
        </p:nvSpPr>
        <p:spPr>
          <a:xfrm>
            <a:off x="762000" y="249893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Profit by Product Color</a:t>
            </a:r>
          </a:p>
        </p:txBody>
      </p:sp>
      <p:sp>
        <p:nvSpPr>
          <p:cNvPr id="10" name="Freeform 10">
            <a:extLst>
              <a:ext uri="{FF2B5EF4-FFF2-40B4-BE49-F238E27FC236}">
                <a16:creationId xmlns:a16="http://schemas.microsoft.com/office/drawing/2014/main" id="{E4816922-ED21-1039-2B1E-8763C9943079}"/>
              </a:ext>
            </a:extLst>
          </p:cNvPr>
          <p:cNvSpPr/>
          <p:nvPr/>
        </p:nvSpPr>
        <p:spPr>
          <a:xfrm>
            <a:off x="76200" y="8724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4A40C4D4-E8BD-489D-ED55-16CA777CE86C}"/>
              </a:ext>
            </a:extLst>
          </p:cNvPr>
          <p:cNvSpPr txBox="1"/>
          <p:nvPr/>
        </p:nvSpPr>
        <p:spPr>
          <a:xfrm>
            <a:off x="989371" y="4319941"/>
            <a:ext cx="7594190" cy="4647939"/>
          </a:xfrm>
          <a:prstGeom prst="rect">
            <a:avLst/>
          </a:prstGeom>
        </p:spPr>
        <p:txBody>
          <a:bodyPr wrap="square"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Analyzes profits associated with product colors, highlighting best sellers for optimization.</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Profits by Color : </a:t>
            </a:r>
          </a:p>
          <a:p>
            <a:pPr algn="just">
              <a:lnSpc>
                <a:spcPts val="2580"/>
              </a:lnSpc>
            </a:pPr>
            <a:r>
              <a:rPr lang="en-US" sz="2000" spc="-110" dirty="0">
                <a:solidFill>
                  <a:srgbClr val="FFFFFF"/>
                </a:solidFill>
                <a:latin typeface="Montserrat"/>
                <a:ea typeface="Montserrat"/>
                <a:cs typeface="Montserrat"/>
                <a:sym typeface="Montserrat"/>
              </a:rPr>
              <a:t>      Black: $16.73M </a:t>
            </a:r>
          </a:p>
          <a:p>
            <a:pPr algn="just">
              <a:lnSpc>
                <a:spcPts val="2580"/>
              </a:lnSpc>
            </a:pPr>
            <a:r>
              <a:rPr lang="en-US" sz="2000" spc="-110" dirty="0">
                <a:solidFill>
                  <a:srgbClr val="FFFFFF"/>
                </a:solidFill>
                <a:latin typeface="Montserrat"/>
                <a:ea typeface="Montserrat"/>
                <a:cs typeface="Montserrat"/>
                <a:sym typeface="Montserrat"/>
              </a:rPr>
              <a:t>      Silver: $9.81M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Yellow: $7.30M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Red: $3.83M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Blue: $3.54M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Multi: $102.24K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White: $14.51K</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Unspecified: $1.21M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Black and Silver are top sellers (combined ~66% of profit), ideal for inventory prioritization.</a:t>
            </a:r>
          </a:p>
          <a:p>
            <a:pPr algn="just">
              <a:lnSpc>
                <a:spcPts val="2580"/>
              </a:lnSpc>
            </a:pPr>
            <a:endParaRPr lang="en-US" sz="2000" spc="-110" dirty="0">
              <a:solidFill>
                <a:srgbClr val="FFFFFF"/>
              </a:solidFill>
              <a:latin typeface="Montserrat"/>
              <a:ea typeface="Montserrat"/>
              <a:cs typeface="Montserrat"/>
              <a:sym typeface="Montserrat"/>
            </a:endParaRPr>
          </a:p>
        </p:txBody>
      </p:sp>
      <p:sp>
        <p:nvSpPr>
          <p:cNvPr id="16" name="Rectangle: Rounded Corners 15">
            <a:extLst>
              <a:ext uri="{FF2B5EF4-FFF2-40B4-BE49-F238E27FC236}">
                <a16:creationId xmlns:a16="http://schemas.microsoft.com/office/drawing/2014/main" id="{AA69FE2F-BB70-DFA5-B989-DC2E3945748E}"/>
              </a:ext>
            </a:extLst>
          </p:cNvPr>
          <p:cNvSpPr/>
          <p:nvPr/>
        </p:nvSpPr>
        <p:spPr>
          <a:xfrm>
            <a:off x="8903569" y="4648663"/>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black and blue arrows">
            <a:extLst>
              <a:ext uri="{FF2B5EF4-FFF2-40B4-BE49-F238E27FC236}">
                <a16:creationId xmlns:a16="http://schemas.microsoft.com/office/drawing/2014/main" id="{09BF985F-FBF5-76EF-C8FD-E6B2FD5A9F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062684" y="4784472"/>
            <a:ext cx="1581647" cy="1502028"/>
          </a:xfrm>
          <a:prstGeom prst="rect">
            <a:avLst/>
          </a:prstGeom>
        </p:spPr>
      </p:pic>
      <p:pic>
        <p:nvPicPr>
          <p:cNvPr id="7" name="Picture 6">
            <a:extLst>
              <a:ext uri="{FF2B5EF4-FFF2-40B4-BE49-F238E27FC236}">
                <a16:creationId xmlns:a16="http://schemas.microsoft.com/office/drawing/2014/main" id="{B16D3472-9F82-2DC2-3475-82392E13F809}"/>
              </a:ext>
            </a:extLst>
          </p:cNvPr>
          <p:cNvPicPr>
            <a:picLocks noChangeAspect="1"/>
          </p:cNvPicPr>
          <p:nvPr/>
        </p:nvPicPr>
        <p:blipFill>
          <a:blip r:embed="rId5"/>
          <a:stretch>
            <a:fillRect/>
          </a:stretch>
        </p:blipFill>
        <p:spPr>
          <a:xfrm>
            <a:off x="11159797" y="2805716"/>
            <a:ext cx="6956139" cy="5486876"/>
          </a:xfrm>
          <a:prstGeom prst="rect">
            <a:avLst/>
          </a:prstGeom>
        </p:spPr>
      </p:pic>
    </p:spTree>
    <p:extLst>
      <p:ext uri="{BB962C8B-B14F-4D97-AF65-F5344CB8AC3E}">
        <p14:creationId xmlns:p14="http://schemas.microsoft.com/office/powerpoint/2010/main" val="427730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90F810D6-06CD-54B9-3820-CA1287EA0D2D}"/>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6A83F81-DD07-12F2-AAA5-933079C92639}"/>
              </a:ext>
            </a:extLst>
          </p:cNvPr>
          <p:cNvSpPr/>
          <p:nvPr/>
        </p:nvSpPr>
        <p:spPr>
          <a:xfrm>
            <a:off x="475265" y="2628900"/>
            <a:ext cx="7220936" cy="480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E26B0080-CAF1-4166-402F-909BCE724614}"/>
              </a:ext>
            </a:extLst>
          </p:cNvPr>
          <p:cNvSpPr txBox="1"/>
          <p:nvPr/>
        </p:nvSpPr>
        <p:spPr>
          <a:xfrm>
            <a:off x="10586884" y="186690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 Profit by Pricing Types</a:t>
            </a:r>
          </a:p>
        </p:txBody>
      </p:sp>
      <p:sp>
        <p:nvSpPr>
          <p:cNvPr id="4" name="TextBox 4">
            <a:extLst>
              <a:ext uri="{FF2B5EF4-FFF2-40B4-BE49-F238E27FC236}">
                <a16:creationId xmlns:a16="http://schemas.microsoft.com/office/drawing/2014/main" id="{42FD7843-FA33-712A-5086-BFAB750C4FDD}"/>
              </a:ext>
            </a:extLst>
          </p:cNvPr>
          <p:cNvSpPr txBox="1"/>
          <p:nvPr/>
        </p:nvSpPr>
        <p:spPr>
          <a:xfrm>
            <a:off x="10591800" y="4305300"/>
            <a:ext cx="7047662" cy="2313967"/>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Examines profit variations based on pricing types, providing insights into strategy effectiveness.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Price Above $150 : 94.4% ($40.16M)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Price Below $150 : 5.6% ($2.39M)</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 : High-priced items drive nearly all profit, validating premium pricing; low-price segment may need volume boosts.</a:t>
            </a:r>
          </a:p>
        </p:txBody>
      </p:sp>
      <p:sp>
        <p:nvSpPr>
          <p:cNvPr id="7" name="Freeform 7">
            <a:extLst>
              <a:ext uri="{FF2B5EF4-FFF2-40B4-BE49-F238E27FC236}">
                <a16:creationId xmlns:a16="http://schemas.microsoft.com/office/drawing/2014/main" id="{9754ADAF-68C2-41E3-27AD-941B1F8CF1A3}"/>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Rectangle: Rounded Corners 10">
            <a:extLst>
              <a:ext uri="{FF2B5EF4-FFF2-40B4-BE49-F238E27FC236}">
                <a16:creationId xmlns:a16="http://schemas.microsoft.com/office/drawing/2014/main" id="{A65F12BB-42FC-0F7F-C03C-EF4D95F29219}"/>
              </a:ext>
            </a:extLst>
          </p:cNvPr>
          <p:cNvSpPr/>
          <p:nvPr/>
        </p:nvSpPr>
        <p:spPr>
          <a:xfrm>
            <a:off x="8196876" y="4457700"/>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blue arrows">
            <a:extLst>
              <a:ext uri="{FF2B5EF4-FFF2-40B4-BE49-F238E27FC236}">
                <a16:creationId xmlns:a16="http://schemas.microsoft.com/office/drawing/2014/main" id="{2BCFFBA7-2B35-7584-CAC5-DBDDEF4E6D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177" y="4607177"/>
            <a:ext cx="1581647" cy="1502028"/>
          </a:xfrm>
          <a:prstGeom prst="rect">
            <a:avLst/>
          </a:prstGeom>
        </p:spPr>
      </p:pic>
      <p:pic>
        <p:nvPicPr>
          <p:cNvPr id="5" name="Picture 4">
            <a:extLst>
              <a:ext uri="{FF2B5EF4-FFF2-40B4-BE49-F238E27FC236}">
                <a16:creationId xmlns:a16="http://schemas.microsoft.com/office/drawing/2014/main" id="{349E703F-07B7-452B-0449-262301A2576D}"/>
              </a:ext>
            </a:extLst>
          </p:cNvPr>
          <p:cNvPicPr>
            <a:picLocks noChangeAspect="1"/>
          </p:cNvPicPr>
          <p:nvPr/>
        </p:nvPicPr>
        <p:blipFill>
          <a:blip r:embed="rId5"/>
          <a:stretch>
            <a:fillRect/>
          </a:stretch>
        </p:blipFill>
        <p:spPr>
          <a:xfrm>
            <a:off x="488781" y="2703374"/>
            <a:ext cx="7193903" cy="4651651"/>
          </a:xfrm>
          <a:prstGeom prst="rect">
            <a:avLst/>
          </a:prstGeom>
        </p:spPr>
      </p:pic>
    </p:spTree>
    <p:extLst>
      <p:ext uri="{BB962C8B-B14F-4D97-AF65-F5344CB8AC3E}">
        <p14:creationId xmlns:p14="http://schemas.microsoft.com/office/powerpoint/2010/main" val="448811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38681EB5-2A66-864B-CD25-62FC8B74ECA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770B8E6-4298-7461-8521-C4FE03737D82}"/>
              </a:ext>
            </a:extLst>
          </p:cNvPr>
          <p:cNvSpPr/>
          <p:nvPr/>
        </p:nvSpPr>
        <p:spPr>
          <a:xfrm>
            <a:off x="475265" y="2628900"/>
            <a:ext cx="7220936" cy="480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49E3BDFC-D699-05B1-B532-8823579B3A11}"/>
              </a:ext>
            </a:extLst>
          </p:cNvPr>
          <p:cNvSpPr txBox="1"/>
          <p:nvPr/>
        </p:nvSpPr>
        <p:spPr>
          <a:xfrm>
            <a:off x="10586884" y="186690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Country-wise Profit</a:t>
            </a:r>
          </a:p>
        </p:txBody>
      </p:sp>
      <p:sp>
        <p:nvSpPr>
          <p:cNvPr id="4" name="TextBox 4">
            <a:extLst>
              <a:ext uri="{FF2B5EF4-FFF2-40B4-BE49-F238E27FC236}">
                <a16:creationId xmlns:a16="http://schemas.microsoft.com/office/drawing/2014/main" id="{87E49395-3211-DC46-CDB5-CE32F87BEEBE}"/>
              </a:ext>
            </a:extLst>
          </p:cNvPr>
          <p:cNvSpPr txBox="1"/>
          <p:nvPr/>
        </p:nvSpPr>
        <p:spPr>
          <a:xfrm>
            <a:off x="10591800" y="4305300"/>
            <a:ext cx="7047662" cy="3314241"/>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Utilizes a custom map to visualize profit distribution by country, aiding geographic targeting.</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Key Countries :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United States: $13M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Australia: $13M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United Kingdom:  $6M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Canada:  $2M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France/Germany:  $9M combined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US and Australia contribute 60.1% ($26M), focusing expansion there; map bubbles scale with profit.</a:t>
            </a:r>
          </a:p>
        </p:txBody>
      </p:sp>
      <p:sp>
        <p:nvSpPr>
          <p:cNvPr id="7" name="Freeform 7">
            <a:extLst>
              <a:ext uri="{FF2B5EF4-FFF2-40B4-BE49-F238E27FC236}">
                <a16:creationId xmlns:a16="http://schemas.microsoft.com/office/drawing/2014/main" id="{E20D38D4-BCB9-7FA5-0039-F7EA8E7E1A83}"/>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Rectangle: Rounded Corners 10">
            <a:extLst>
              <a:ext uri="{FF2B5EF4-FFF2-40B4-BE49-F238E27FC236}">
                <a16:creationId xmlns:a16="http://schemas.microsoft.com/office/drawing/2014/main" id="{39FDAA00-5FB1-ACB7-0930-6D67178F4D45}"/>
              </a:ext>
            </a:extLst>
          </p:cNvPr>
          <p:cNvSpPr/>
          <p:nvPr/>
        </p:nvSpPr>
        <p:spPr>
          <a:xfrm>
            <a:off x="8196876" y="4457700"/>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blue arrows">
            <a:extLst>
              <a:ext uri="{FF2B5EF4-FFF2-40B4-BE49-F238E27FC236}">
                <a16:creationId xmlns:a16="http://schemas.microsoft.com/office/drawing/2014/main" id="{E2F1DDD5-39BC-80A9-78BE-411FF699CD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177" y="4607177"/>
            <a:ext cx="1581647" cy="1502028"/>
          </a:xfrm>
          <a:prstGeom prst="rect">
            <a:avLst/>
          </a:prstGeom>
        </p:spPr>
      </p:pic>
      <p:graphicFrame>
        <p:nvGraphicFramePr>
          <p:cNvPr id="2" name="Chart 1">
            <a:extLst>
              <a:ext uri="{FF2B5EF4-FFF2-40B4-BE49-F238E27FC236}">
                <a16:creationId xmlns:a16="http://schemas.microsoft.com/office/drawing/2014/main" id="{4303F8C8-210B-4932-B6DE-9DF5DCBDDF14}"/>
              </a:ext>
            </a:extLst>
          </p:cNvPr>
          <p:cNvGraphicFramePr>
            <a:graphicFrameLocks/>
          </p:cNvGraphicFramePr>
          <p:nvPr>
            <p:extLst>
              <p:ext uri="{D42A27DB-BD31-4B8C-83A1-F6EECF244321}">
                <p14:modId xmlns:p14="http://schemas.microsoft.com/office/powerpoint/2010/main" val="169416161"/>
              </p:ext>
            </p:extLst>
          </p:nvPr>
        </p:nvGraphicFramePr>
        <p:xfrm>
          <a:off x="445768" y="2628900"/>
          <a:ext cx="7220936" cy="48006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7336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5BC9AECF-B6F6-56B4-98EC-FA75DC25F743}"/>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DFE458A5-9125-2388-802A-1D0D57FA4149}"/>
              </a:ext>
            </a:extLst>
          </p:cNvPr>
          <p:cNvSpPr/>
          <p:nvPr/>
        </p:nvSpPr>
        <p:spPr>
          <a:xfrm>
            <a:off x="11125200" y="2705100"/>
            <a:ext cx="6953865" cy="5486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BE6A5C18-D931-FF59-AFAA-F3991FEC3D87}"/>
              </a:ext>
            </a:extLst>
          </p:cNvPr>
          <p:cNvSpPr txBox="1"/>
          <p:nvPr/>
        </p:nvSpPr>
        <p:spPr>
          <a:xfrm>
            <a:off x="762000" y="249893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Profit by Age Groups</a:t>
            </a:r>
          </a:p>
        </p:txBody>
      </p:sp>
      <p:sp>
        <p:nvSpPr>
          <p:cNvPr id="10" name="Freeform 10">
            <a:extLst>
              <a:ext uri="{FF2B5EF4-FFF2-40B4-BE49-F238E27FC236}">
                <a16:creationId xmlns:a16="http://schemas.microsoft.com/office/drawing/2014/main" id="{06CB387F-B06B-1579-42F7-AB1BE4B402C0}"/>
              </a:ext>
            </a:extLst>
          </p:cNvPr>
          <p:cNvSpPr/>
          <p:nvPr/>
        </p:nvSpPr>
        <p:spPr>
          <a:xfrm>
            <a:off x="76200" y="8724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3F880D62-DDD0-70F2-48B7-84C00CBA2345}"/>
              </a:ext>
            </a:extLst>
          </p:cNvPr>
          <p:cNvSpPr txBox="1"/>
          <p:nvPr/>
        </p:nvSpPr>
        <p:spPr>
          <a:xfrm>
            <a:off x="989371" y="4319941"/>
            <a:ext cx="7594190" cy="3647665"/>
          </a:xfrm>
          <a:prstGeom prst="rect">
            <a:avLst/>
          </a:prstGeom>
        </p:spPr>
        <p:txBody>
          <a:bodyPr wrap="square"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Segments profits into age groups to understand demographic contributions.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Profits by Age Group :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25–29: $3.97M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30–34: $5.69M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35–39: $5.36M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40–44: $5.09M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45–49: $5.41M </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50+: $17.02M (40.0%)</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50+ group dominates at 40%, suggesting products appeal to older demographics; average customer age 46.</a:t>
            </a:r>
          </a:p>
        </p:txBody>
      </p:sp>
      <p:sp>
        <p:nvSpPr>
          <p:cNvPr id="16" name="Rectangle: Rounded Corners 15">
            <a:extLst>
              <a:ext uri="{FF2B5EF4-FFF2-40B4-BE49-F238E27FC236}">
                <a16:creationId xmlns:a16="http://schemas.microsoft.com/office/drawing/2014/main" id="{BF8D38C2-F011-440D-FFA1-682E48ADF339}"/>
              </a:ext>
            </a:extLst>
          </p:cNvPr>
          <p:cNvSpPr/>
          <p:nvPr/>
        </p:nvSpPr>
        <p:spPr>
          <a:xfrm>
            <a:off x="8903569" y="4648663"/>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black and blue arrows">
            <a:extLst>
              <a:ext uri="{FF2B5EF4-FFF2-40B4-BE49-F238E27FC236}">
                <a16:creationId xmlns:a16="http://schemas.microsoft.com/office/drawing/2014/main" id="{10698873-BD0D-E04F-48D3-5E0FAC8F6E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062684" y="4784472"/>
            <a:ext cx="1581647" cy="1502028"/>
          </a:xfrm>
          <a:prstGeom prst="rect">
            <a:avLst/>
          </a:prstGeom>
        </p:spPr>
      </p:pic>
      <p:pic>
        <p:nvPicPr>
          <p:cNvPr id="4" name="Picture 3">
            <a:extLst>
              <a:ext uri="{FF2B5EF4-FFF2-40B4-BE49-F238E27FC236}">
                <a16:creationId xmlns:a16="http://schemas.microsoft.com/office/drawing/2014/main" id="{E7AF0FF3-D111-1336-DCF4-5F64A50F1A15}"/>
              </a:ext>
            </a:extLst>
          </p:cNvPr>
          <p:cNvPicPr>
            <a:picLocks noChangeAspect="1"/>
          </p:cNvPicPr>
          <p:nvPr/>
        </p:nvPicPr>
        <p:blipFill>
          <a:blip r:embed="rId5"/>
          <a:stretch>
            <a:fillRect/>
          </a:stretch>
        </p:blipFill>
        <p:spPr>
          <a:xfrm>
            <a:off x="11525297" y="2641747"/>
            <a:ext cx="6553768" cy="5334462"/>
          </a:xfrm>
          <a:prstGeom prst="rect">
            <a:avLst/>
          </a:prstGeom>
        </p:spPr>
      </p:pic>
    </p:spTree>
    <p:extLst>
      <p:ext uri="{BB962C8B-B14F-4D97-AF65-F5344CB8AC3E}">
        <p14:creationId xmlns:p14="http://schemas.microsoft.com/office/powerpoint/2010/main" val="46579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CAF5063C-AFA7-5E90-6D99-999CC2A15A5B}"/>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DD8D4CF5-7D06-809E-906D-54E635E381C4}"/>
              </a:ext>
            </a:extLst>
          </p:cNvPr>
          <p:cNvSpPr/>
          <p:nvPr/>
        </p:nvSpPr>
        <p:spPr>
          <a:xfrm>
            <a:off x="13991303" y="2091813"/>
            <a:ext cx="4210665" cy="67056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03DDC3B1-CF5C-F2D8-22E4-44C153C20193}"/>
              </a:ext>
            </a:extLst>
          </p:cNvPr>
          <p:cNvSpPr txBox="1"/>
          <p:nvPr/>
        </p:nvSpPr>
        <p:spPr>
          <a:xfrm>
            <a:off x="838200" y="424246"/>
            <a:ext cx="8669388" cy="910506"/>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Key Insights</a:t>
            </a:r>
          </a:p>
        </p:txBody>
      </p:sp>
      <p:sp>
        <p:nvSpPr>
          <p:cNvPr id="11" name="TextBox 11">
            <a:extLst>
              <a:ext uri="{FF2B5EF4-FFF2-40B4-BE49-F238E27FC236}">
                <a16:creationId xmlns:a16="http://schemas.microsoft.com/office/drawing/2014/main" id="{828FFE5F-EEE7-B69A-4533-E431F953EB69}"/>
              </a:ext>
            </a:extLst>
          </p:cNvPr>
          <p:cNvSpPr txBox="1"/>
          <p:nvPr/>
        </p:nvSpPr>
        <p:spPr>
          <a:xfrm>
            <a:off x="451772" y="1485900"/>
            <a:ext cx="13264228" cy="8982459"/>
          </a:xfrm>
          <a:prstGeom prst="rect">
            <a:avLst/>
          </a:prstGeom>
        </p:spPr>
        <p:txBody>
          <a:bodyPr wrap="square" lIns="0" tIns="0" rIns="0" bIns="0" rtlCol="0" anchor="t">
            <a:spAutoFit/>
          </a:bodyPr>
          <a:lstStyle/>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KPI Comparison to Previous Year : All major KPIs improved significantly from 2006, with transactions and quantity leading the charge at +80%. This indicates successful expansion in market reach, possibly through new channels or promotions, though COGS rose modestly at +18.32%, maintaining healthy margins.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Yearly Performance Metrics (Above Average Years) : 2007 and 2008 exceeded average performance, with 2007’s profit of $42.55M surpassing the average by 70%, driven by a 67.1% contribution from these years.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Monthly Profit Trends : Profits trended upward, from an average of $2.1M in Q1 to $5.9M in Q4, with December at $7.6M. October–December accounted for 41.4% of total profit, suggesting seasonal demand.</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 by Week Type : Weekdays contributed 72.3% of profits ($11.76M), indicating strong mid-week activity, while weekends lagged at 27.7%.</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Quarterly Profit Analysis : Q4 led with $17.63M (41%), reflecting a significant year-end surge, likely due to holiday sales.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 by Weekday : Mid- weekdays (Tue–Thu) contributed 44.3% of total profit, reinforcing weekday dominance.</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Top 5 Profitable Products (% Contribution and Others) : Mountain-200 variants (black and silver) generated 34.9% of profits ($14.85M), with black at $18.72M, pointing to color preferences.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Top 5 Profitable Customers (% Contribution and Others) : The top 5 customers contributed just 0.5% (~$21K), with 99.5% from others across 9,309 customers, highlighting a broad base.</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 by Gender : A near-even split (50.5% female, 49.5% male) suggests gender-neutral appeal, with slight female dominance.</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 by Product Color (Highlighting Best Sellers) : Black ($16.73M) and silver ($9.81M) led, comprising ~66% of profit, ideal for inventory focus.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 by Pricing Types : High-priced items (above $150) drove 94.4% ($40.16M), validating premium pricing strategies.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Country-wise Profit (Custom Map) : The US ($13M) and Australia ($13M) accounted for 60.1%, with potential growth in underperforming regions.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Profit by Age Groups : The 50+ age group contributed 40% ($17.02M), with an average customer age of 46, indicating mature demographic strength.</a:t>
            </a:r>
          </a:p>
        </p:txBody>
      </p:sp>
      <p:sp>
        <p:nvSpPr>
          <p:cNvPr id="2" name="Freeform 10">
            <a:extLst>
              <a:ext uri="{FF2B5EF4-FFF2-40B4-BE49-F238E27FC236}">
                <a16:creationId xmlns:a16="http://schemas.microsoft.com/office/drawing/2014/main" id="{183865DE-4694-95C8-CCB2-83BA2D4D3D45}"/>
              </a:ext>
            </a:extLst>
          </p:cNvPr>
          <p:cNvSpPr/>
          <p:nvPr/>
        </p:nvSpPr>
        <p:spPr>
          <a:xfrm>
            <a:off x="11535725" y="-26496"/>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6" name="Picture 5" descr="A graph with a blue arrow pointing up">
            <a:extLst>
              <a:ext uri="{FF2B5EF4-FFF2-40B4-BE49-F238E27FC236}">
                <a16:creationId xmlns:a16="http://schemas.microsoft.com/office/drawing/2014/main" id="{207DC6B4-6F9F-1461-B25A-9255A7245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4172" y="2784987"/>
            <a:ext cx="3844925" cy="5410200"/>
          </a:xfrm>
          <a:prstGeom prst="rect">
            <a:avLst/>
          </a:prstGeom>
        </p:spPr>
      </p:pic>
    </p:spTree>
    <p:extLst>
      <p:ext uri="{BB962C8B-B14F-4D97-AF65-F5344CB8AC3E}">
        <p14:creationId xmlns:p14="http://schemas.microsoft.com/office/powerpoint/2010/main" val="67357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434AB300-FEC5-7F4E-4ACC-B6826D2CEF2A}"/>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9F4646E-B00A-AC03-4FA8-ABCF6AEEDAEC}"/>
              </a:ext>
            </a:extLst>
          </p:cNvPr>
          <p:cNvSpPr/>
          <p:nvPr/>
        </p:nvSpPr>
        <p:spPr>
          <a:xfrm>
            <a:off x="11887200" y="1485900"/>
            <a:ext cx="6191865" cy="8153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82B344A1-9EA8-07C5-FC80-620E054652DA}"/>
              </a:ext>
            </a:extLst>
          </p:cNvPr>
          <p:cNvSpPr txBox="1"/>
          <p:nvPr/>
        </p:nvSpPr>
        <p:spPr>
          <a:xfrm>
            <a:off x="1219200" y="2705100"/>
            <a:ext cx="8669388" cy="910506"/>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Conclusion</a:t>
            </a:r>
          </a:p>
        </p:txBody>
      </p:sp>
      <p:sp>
        <p:nvSpPr>
          <p:cNvPr id="11" name="TextBox 11">
            <a:extLst>
              <a:ext uri="{FF2B5EF4-FFF2-40B4-BE49-F238E27FC236}">
                <a16:creationId xmlns:a16="http://schemas.microsoft.com/office/drawing/2014/main" id="{71B56597-3F4E-EEAF-2991-823D0CD551CC}"/>
              </a:ext>
            </a:extLst>
          </p:cNvPr>
          <p:cNvSpPr txBox="1"/>
          <p:nvPr/>
        </p:nvSpPr>
        <p:spPr>
          <a:xfrm>
            <a:off x="762000" y="4238904"/>
            <a:ext cx="9759028" cy="2647391"/>
          </a:xfrm>
          <a:prstGeom prst="rect">
            <a:avLst/>
          </a:prstGeom>
        </p:spPr>
        <p:txBody>
          <a:bodyPr wrap="square" lIns="0" tIns="0" rIns="0" bIns="0" rtlCol="0" anchor="t">
            <a:spAutoFit/>
          </a:bodyPr>
          <a:lstStyle/>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The 2007 sales data for Adventure Works reflects strong growth and profitability, driven by premium products, seasonal peaks, and a diverse customer base. Key opportunities include leveraging Mountain-200 variants, optimizing unsold inventory, and targeting high-profit regions like the US and Australia while focusing on the 50+ demographic. By enhancing weekday promotions and maintaining premium pricing, the company can sustain momentum. These insights recommend data-driven marketing and regional expansion to build on this foundation.</a:t>
            </a:r>
          </a:p>
        </p:txBody>
      </p:sp>
      <p:sp>
        <p:nvSpPr>
          <p:cNvPr id="2" name="Freeform 10">
            <a:extLst>
              <a:ext uri="{FF2B5EF4-FFF2-40B4-BE49-F238E27FC236}">
                <a16:creationId xmlns:a16="http://schemas.microsoft.com/office/drawing/2014/main" id="{EDBC87EF-2FCA-5B2A-5852-C2270FF5FD2A}"/>
              </a:ext>
            </a:extLst>
          </p:cNvPr>
          <p:cNvSpPr/>
          <p:nvPr/>
        </p:nvSpPr>
        <p:spPr>
          <a:xfrm>
            <a:off x="11535725" y="-26496"/>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5" name="Picture 4" descr="A black and white thumb up&#10;&#10;AI-generated content may be incorrect.">
            <a:extLst>
              <a:ext uri="{FF2B5EF4-FFF2-40B4-BE49-F238E27FC236}">
                <a16:creationId xmlns:a16="http://schemas.microsoft.com/office/drawing/2014/main" id="{92BC1BBD-18E6-49D2-46AC-5BB1D503A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83065" y="2514600"/>
            <a:ext cx="6000135" cy="6096000"/>
          </a:xfrm>
          <a:prstGeom prst="rect">
            <a:avLst/>
          </a:prstGeom>
        </p:spPr>
      </p:pic>
    </p:spTree>
    <p:extLst>
      <p:ext uri="{BB962C8B-B14F-4D97-AF65-F5344CB8AC3E}">
        <p14:creationId xmlns:p14="http://schemas.microsoft.com/office/powerpoint/2010/main" val="2524170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IN"/>
          </a:p>
        </p:txBody>
      </p:sp>
      <p:sp>
        <p:nvSpPr>
          <p:cNvPr id="4" name="TextBox 4"/>
          <p:cNvSpPr txBox="1"/>
          <p:nvPr/>
        </p:nvSpPr>
        <p:spPr>
          <a:xfrm>
            <a:off x="2666991" y="3103665"/>
            <a:ext cx="12954017" cy="2039835"/>
          </a:xfrm>
          <a:prstGeom prst="rect">
            <a:avLst/>
          </a:prstGeom>
        </p:spPr>
        <p:txBody>
          <a:bodyPr lIns="0" tIns="0" rIns="0" bIns="0" rtlCol="0" anchor="t">
            <a:spAutoFit/>
          </a:bodyPr>
          <a:lstStyle/>
          <a:p>
            <a:pPr algn="ctr">
              <a:lnSpc>
                <a:spcPts val="14857"/>
              </a:lnSpc>
            </a:pPr>
            <a:r>
              <a:rPr lang="en-US" sz="16694" b="1">
                <a:solidFill>
                  <a:srgbClr val="FFFFFF"/>
                </a:solidFill>
                <a:latin typeface="Barlow Bold"/>
                <a:ea typeface="Barlow Bold"/>
                <a:cs typeface="Barlow Bold"/>
                <a:sym typeface="Barlow Bold"/>
              </a:rPr>
              <a:t>THANK YOU</a:t>
            </a:r>
          </a:p>
        </p:txBody>
      </p:sp>
      <p:sp>
        <p:nvSpPr>
          <p:cNvPr id="6" name="Freeform 6"/>
          <p:cNvSpPr/>
          <p:nvPr/>
        </p:nvSpPr>
        <p:spPr>
          <a:xfrm>
            <a:off x="2211040" y="5185005"/>
            <a:ext cx="462147" cy="462147"/>
          </a:xfrm>
          <a:custGeom>
            <a:avLst/>
            <a:gdLst/>
            <a:ahLst/>
            <a:cxnLst/>
            <a:rect l="l" t="t" r="r" b="b"/>
            <a:pathLst>
              <a:path w="462147" h="462147">
                <a:moveTo>
                  <a:pt x="0" y="0"/>
                </a:moveTo>
                <a:lnTo>
                  <a:pt x="462148" y="0"/>
                </a:lnTo>
                <a:lnTo>
                  <a:pt x="462148" y="462148"/>
                </a:lnTo>
                <a:lnTo>
                  <a:pt x="0" y="46214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TextBox 8"/>
          <p:cNvSpPr txBox="1"/>
          <p:nvPr/>
        </p:nvSpPr>
        <p:spPr>
          <a:xfrm>
            <a:off x="3049124" y="5183540"/>
            <a:ext cx="4595622" cy="422107"/>
          </a:xfrm>
          <a:prstGeom prst="rect">
            <a:avLst/>
          </a:prstGeom>
        </p:spPr>
        <p:txBody>
          <a:bodyPr lIns="0" tIns="0" rIns="0" bIns="0" rtlCol="0" anchor="t">
            <a:spAutoFit/>
          </a:bodyPr>
          <a:lstStyle/>
          <a:p>
            <a:pPr marL="0" lvl="0" indent="0" algn="l">
              <a:lnSpc>
                <a:spcPts val="3509"/>
              </a:lnSpc>
              <a:spcBef>
                <a:spcPct val="0"/>
              </a:spcBef>
            </a:pPr>
            <a:r>
              <a:rPr lang="en-US" sz="2506" u="none" strike="noStrike" dirty="0">
                <a:solidFill>
                  <a:srgbClr val="FFFFFF"/>
                </a:solidFill>
                <a:latin typeface="Montserrat"/>
                <a:ea typeface="Montserrat"/>
                <a:cs typeface="Montserrat"/>
                <a:sym typeface="Montserrat"/>
              </a:rPr>
              <a:t>+</a:t>
            </a:r>
            <a:r>
              <a:rPr lang="en-US" sz="2506" dirty="0">
                <a:solidFill>
                  <a:srgbClr val="FFFFFF"/>
                </a:solidFill>
                <a:latin typeface="Montserrat"/>
                <a:ea typeface="Montserrat"/>
                <a:cs typeface="Montserrat"/>
                <a:sym typeface="Montserrat"/>
              </a:rPr>
              <a:t>91 934 729 4453</a:t>
            </a:r>
            <a:endParaRPr lang="en-US" sz="2506" u="none" strike="noStrike" dirty="0">
              <a:solidFill>
                <a:srgbClr val="FFFFFF"/>
              </a:solidFill>
              <a:latin typeface="Montserrat"/>
              <a:ea typeface="Montserrat"/>
              <a:cs typeface="Montserrat"/>
              <a:sym typeface="Montserrat"/>
            </a:endParaRPr>
          </a:p>
        </p:txBody>
      </p:sp>
      <p:sp>
        <p:nvSpPr>
          <p:cNvPr id="9" name="TextBox 9"/>
          <p:cNvSpPr txBox="1"/>
          <p:nvPr/>
        </p:nvSpPr>
        <p:spPr>
          <a:xfrm>
            <a:off x="3049124" y="5956066"/>
            <a:ext cx="5294203" cy="422107"/>
          </a:xfrm>
          <a:prstGeom prst="rect">
            <a:avLst/>
          </a:prstGeom>
        </p:spPr>
        <p:txBody>
          <a:bodyPr lIns="0" tIns="0" rIns="0" bIns="0" rtlCol="0" anchor="t">
            <a:spAutoFit/>
          </a:bodyPr>
          <a:lstStyle/>
          <a:p>
            <a:pPr lvl="0">
              <a:lnSpc>
                <a:spcPts val="3509"/>
              </a:lnSpc>
              <a:spcBef>
                <a:spcPct val="0"/>
              </a:spcBef>
            </a:pPr>
            <a:r>
              <a:rPr lang="en-US" sz="2506" dirty="0">
                <a:solidFill>
                  <a:srgbClr val="FFFFFF"/>
                </a:solidFill>
                <a:latin typeface="Montserrat"/>
                <a:ea typeface="Montserrat"/>
                <a:cs typeface="Montserrat"/>
                <a:sym typeface="Montserrat"/>
              </a:rPr>
              <a:t>venkat-7b7197334</a:t>
            </a:r>
            <a:endParaRPr lang="en-US" sz="2506" u="none" strike="noStrike" dirty="0">
              <a:solidFill>
                <a:srgbClr val="FFFFFF"/>
              </a:solidFill>
              <a:latin typeface="Montserrat"/>
              <a:ea typeface="Montserrat"/>
              <a:cs typeface="Montserrat"/>
              <a:sym typeface="Montserrat"/>
            </a:endParaRPr>
          </a:p>
        </p:txBody>
      </p:sp>
      <p:sp>
        <p:nvSpPr>
          <p:cNvPr id="10" name="Freeform 10"/>
          <p:cNvSpPr/>
          <p:nvPr/>
        </p:nvSpPr>
        <p:spPr>
          <a:xfrm>
            <a:off x="9296380" y="5143500"/>
            <a:ext cx="462147" cy="462147"/>
          </a:xfrm>
          <a:custGeom>
            <a:avLst/>
            <a:gdLst/>
            <a:ahLst/>
            <a:cxnLst/>
            <a:rect l="l" t="t" r="r" b="b"/>
            <a:pathLst>
              <a:path w="462147" h="462147">
                <a:moveTo>
                  <a:pt x="0" y="0"/>
                </a:moveTo>
                <a:lnTo>
                  <a:pt x="462148" y="0"/>
                </a:lnTo>
                <a:lnTo>
                  <a:pt x="462148" y="462147"/>
                </a:lnTo>
                <a:lnTo>
                  <a:pt x="0" y="46214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1" name="Freeform 11"/>
          <p:cNvSpPr/>
          <p:nvPr/>
        </p:nvSpPr>
        <p:spPr>
          <a:xfrm>
            <a:off x="9296380" y="5916026"/>
            <a:ext cx="462147" cy="462147"/>
          </a:xfrm>
          <a:custGeom>
            <a:avLst/>
            <a:gdLst/>
            <a:ahLst/>
            <a:cxnLst/>
            <a:rect l="l" t="t" r="r" b="b"/>
            <a:pathLst>
              <a:path w="462147" h="462147">
                <a:moveTo>
                  <a:pt x="0" y="0"/>
                </a:moveTo>
                <a:lnTo>
                  <a:pt x="462148" y="0"/>
                </a:lnTo>
                <a:lnTo>
                  <a:pt x="462148" y="462147"/>
                </a:lnTo>
                <a:lnTo>
                  <a:pt x="0" y="46214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12" name="TextBox 12"/>
          <p:cNvSpPr txBox="1"/>
          <p:nvPr/>
        </p:nvSpPr>
        <p:spPr>
          <a:xfrm>
            <a:off x="10134464" y="5150855"/>
            <a:ext cx="5883093" cy="422107"/>
          </a:xfrm>
          <a:prstGeom prst="rect">
            <a:avLst/>
          </a:prstGeom>
        </p:spPr>
        <p:txBody>
          <a:bodyPr lIns="0" tIns="0" rIns="0" bIns="0" rtlCol="0" anchor="t">
            <a:spAutoFit/>
          </a:bodyPr>
          <a:lstStyle/>
          <a:p>
            <a:pPr marL="0" lvl="0" indent="0" algn="l">
              <a:lnSpc>
                <a:spcPts val="3509"/>
              </a:lnSpc>
              <a:spcBef>
                <a:spcPct val="0"/>
              </a:spcBef>
            </a:pPr>
            <a:r>
              <a:rPr lang="en-US" sz="2506" dirty="0">
                <a:solidFill>
                  <a:srgbClr val="FFFFFF"/>
                </a:solidFill>
                <a:latin typeface="Montserrat"/>
                <a:ea typeface="Montserrat"/>
                <a:cs typeface="Montserrat"/>
                <a:sym typeface="Montserrat"/>
              </a:rPr>
              <a:t>venkat198881@gmail.com</a:t>
            </a:r>
            <a:endParaRPr lang="en-US" sz="2506" u="none" strike="noStrike" dirty="0">
              <a:solidFill>
                <a:srgbClr val="FFFFFF"/>
              </a:solidFill>
              <a:latin typeface="Montserrat"/>
              <a:ea typeface="Montserrat"/>
              <a:cs typeface="Montserrat"/>
              <a:sym typeface="Montserrat"/>
            </a:endParaRPr>
          </a:p>
        </p:txBody>
      </p:sp>
      <p:sp>
        <p:nvSpPr>
          <p:cNvPr id="13" name="TextBox 13"/>
          <p:cNvSpPr txBox="1"/>
          <p:nvPr/>
        </p:nvSpPr>
        <p:spPr>
          <a:xfrm>
            <a:off x="10134464" y="5937929"/>
            <a:ext cx="6276818" cy="422107"/>
          </a:xfrm>
          <a:prstGeom prst="rect">
            <a:avLst/>
          </a:prstGeom>
        </p:spPr>
        <p:txBody>
          <a:bodyPr lIns="0" tIns="0" rIns="0" bIns="0" rtlCol="0" anchor="t">
            <a:spAutoFit/>
          </a:bodyPr>
          <a:lstStyle/>
          <a:p>
            <a:pPr marL="0" lvl="0" indent="0" algn="l">
              <a:lnSpc>
                <a:spcPts val="3509"/>
              </a:lnSpc>
              <a:spcBef>
                <a:spcPct val="0"/>
              </a:spcBef>
            </a:pPr>
            <a:r>
              <a:rPr lang="en-US" sz="2506" u="none" strike="noStrike" dirty="0">
                <a:solidFill>
                  <a:srgbClr val="FFFFFF"/>
                </a:solidFill>
                <a:latin typeface="Montserrat"/>
                <a:ea typeface="Montserrat"/>
                <a:cs typeface="Montserrat"/>
                <a:sym typeface="Montserrat"/>
              </a:rPr>
              <a:t>500047-Malkajgiri,Hyderabad</a:t>
            </a:r>
          </a:p>
        </p:txBody>
      </p:sp>
      <p:pic>
        <p:nvPicPr>
          <p:cNvPr id="15" name="Picture 14" descr="A black background with a black square&#10;&#10;AI-generated content may be incorrect.">
            <a:extLst>
              <a:ext uri="{FF2B5EF4-FFF2-40B4-BE49-F238E27FC236}">
                <a16:creationId xmlns:a16="http://schemas.microsoft.com/office/drawing/2014/main" id="{1F86F1CD-6701-10CF-49F5-D01279D06290}"/>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colorTemperature colorTemp="4594"/>
                    </a14:imgEffect>
                    <a14:imgEffect>
                      <a14:saturation sat="221000"/>
                    </a14:imgEffect>
                  </a14:imgLayer>
                </a14:imgProps>
              </a:ext>
              <a:ext uri="{28A0092B-C50C-407E-A947-70E740481C1C}">
                <a14:useLocalDpi xmlns:a14="http://schemas.microsoft.com/office/drawing/2010/main" val="0"/>
              </a:ext>
            </a:extLst>
          </a:blip>
          <a:stretch>
            <a:fillRect/>
          </a:stretch>
        </p:blipFill>
        <p:spPr>
          <a:xfrm>
            <a:off x="2223321" y="5874588"/>
            <a:ext cx="485448" cy="48544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7713DC9-DE95-3B74-3423-EA407FEC6965}"/>
              </a:ext>
            </a:extLst>
          </p:cNvPr>
          <p:cNvSpPr/>
          <p:nvPr/>
        </p:nvSpPr>
        <p:spPr>
          <a:xfrm>
            <a:off x="12103390" y="1790700"/>
            <a:ext cx="5705020" cy="716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5"/>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2088642" y="39067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751656" y="1178217"/>
            <a:ext cx="8669388" cy="910506"/>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Agenda</a:t>
            </a:r>
          </a:p>
        </p:txBody>
      </p:sp>
      <p:sp>
        <p:nvSpPr>
          <p:cNvPr id="8" name="TextBox 8"/>
          <p:cNvSpPr txBox="1"/>
          <p:nvPr/>
        </p:nvSpPr>
        <p:spPr>
          <a:xfrm>
            <a:off x="1028700" y="2485966"/>
            <a:ext cx="8115300" cy="5314788"/>
          </a:xfrm>
          <a:prstGeom prst="rect">
            <a:avLst/>
          </a:prstGeom>
        </p:spPr>
        <p:txBody>
          <a:bodyPr lIns="0" tIns="0" rIns="0" bIns="0" rtlCol="0" anchor="t">
            <a:spAutoFit/>
          </a:bodyPr>
          <a:lstStyle/>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Introduction</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KPI Comparison to Previous Year </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Yearly Performance Metrics</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Monthly Profit Trends </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Profit by Week Type</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Quarterly Profit Analysis</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Profit by Weekday</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Top 5 Profitable Products</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Top 5 Profitable Customers </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Profit by Gender</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Profit by Product Color </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Profit by Pricing Types</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Country-wise Profit </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Profit by Age Groups</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Key Insights</a:t>
            </a:r>
          </a:p>
          <a:p>
            <a:pPr marL="457200" indent="-457200" algn="just">
              <a:lnSpc>
                <a:spcPts val="2580"/>
              </a:lnSpc>
              <a:buAutoNum type="arabicPeriod"/>
            </a:pPr>
            <a:r>
              <a:rPr lang="en-US" sz="2000" spc="-110" dirty="0">
                <a:solidFill>
                  <a:srgbClr val="FFFFFF"/>
                </a:solidFill>
                <a:latin typeface="Montserrat"/>
                <a:ea typeface="Montserrat"/>
                <a:cs typeface="Montserrat"/>
                <a:sym typeface="Montserrat"/>
              </a:rPr>
              <a:t>Conclusion</a:t>
            </a:r>
          </a:p>
        </p:txBody>
      </p:sp>
      <p:pic>
        <p:nvPicPr>
          <p:cNvPr id="12" name="Picture 11" descr="A blue and black shopping cart&#10;&#10;AI-generated content may be incorrect.">
            <a:extLst>
              <a:ext uri="{FF2B5EF4-FFF2-40B4-BE49-F238E27FC236}">
                <a16:creationId xmlns:a16="http://schemas.microsoft.com/office/drawing/2014/main" id="{152D4E4C-8DA7-48E9-A8F5-229469487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2947" y="2485966"/>
            <a:ext cx="5225905" cy="58303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7" name="Freeform 7"/>
          <p:cNvSpPr/>
          <p:nvPr/>
        </p:nvSpPr>
        <p:spPr>
          <a:xfrm>
            <a:off x="12088642" y="451672"/>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a:off x="-432037" y="884614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8686800" y="3324825"/>
            <a:ext cx="8669388" cy="910506"/>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Introduction</a:t>
            </a:r>
          </a:p>
        </p:txBody>
      </p:sp>
      <p:sp>
        <p:nvSpPr>
          <p:cNvPr id="10" name="TextBox 10"/>
          <p:cNvSpPr txBox="1"/>
          <p:nvPr/>
        </p:nvSpPr>
        <p:spPr>
          <a:xfrm>
            <a:off x="8589912" y="4710932"/>
            <a:ext cx="8115300" cy="3647665"/>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Adventure Works is a fictional company specializing in outdoor and adventure gear, with a focus on products like bicycles and related accessories. This report analyzes sales data from 2005, 2006, 2007 and 2008 drawing from comprehensive dashboards that cover KPIs, temporal trends, product performance, customer contributions, and demographic breakdowns. The goal is to provide actionable insights into profitability, growth patterns, and optimization opportunities, helping stakeholders understand past performance and inform future strategies. Data highlights significant year-over-year growth, driven by increased transactions and revenue, amid a competitive market landscape.</a:t>
            </a:r>
          </a:p>
        </p:txBody>
      </p:sp>
      <p:pic>
        <p:nvPicPr>
          <p:cNvPr id="3" name="Picture 2" descr="A blue pictogram of a person standing next to a graph&#10;&#10;AI-generated content may be incorrect.">
            <a:extLst>
              <a:ext uri="{FF2B5EF4-FFF2-40B4-BE49-F238E27FC236}">
                <a16:creationId xmlns:a16="http://schemas.microsoft.com/office/drawing/2014/main" id="{6D9856DF-C03E-DF63-A6A4-1252DC0FA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812" y="1485901"/>
            <a:ext cx="6078587" cy="68726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6" name="TextBox 6"/>
          <p:cNvSpPr txBox="1"/>
          <p:nvPr/>
        </p:nvSpPr>
        <p:spPr>
          <a:xfrm>
            <a:off x="1690083" y="1754010"/>
            <a:ext cx="9201316" cy="1821011"/>
          </a:xfrm>
          <a:prstGeom prst="rect">
            <a:avLst/>
          </a:prstGeom>
        </p:spPr>
        <p:txBody>
          <a:bodyPr lIns="0" tIns="0" rIns="0" bIns="0" rtlCol="0" anchor="t">
            <a:spAutoFit/>
          </a:bodyPr>
          <a:lstStyle/>
          <a:p>
            <a:pPr algn="ctr">
              <a:lnSpc>
                <a:spcPts val="7120"/>
              </a:lnSpc>
            </a:pPr>
            <a:r>
              <a:rPr lang="en-US" sz="8000" b="1" dirty="0">
                <a:solidFill>
                  <a:srgbClr val="FFFFFF"/>
                </a:solidFill>
                <a:latin typeface="Barlow Bold"/>
                <a:ea typeface="Barlow Bold"/>
                <a:cs typeface="Barlow Bold"/>
                <a:sym typeface="Barlow Bold"/>
              </a:rPr>
              <a:t>KPI Comparison to Previous Year</a:t>
            </a:r>
          </a:p>
        </p:txBody>
      </p:sp>
      <p:sp>
        <p:nvSpPr>
          <p:cNvPr id="8" name="TextBox 8"/>
          <p:cNvSpPr txBox="1"/>
          <p:nvPr/>
        </p:nvSpPr>
        <p:spPr>
          <a:xfrm>
            <a:off x="3618161" y="3898653"/>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Data Collection</a:t>
            </a:r>
          </a:p>
        </p:txBody>
      </p:sp>
      <p:sp>
        <p:nvSpPr>
          <p:cNvPr id="16" name="TextBox 16"/>
          <p:cNvSpPr txBox="1"/>
          <p:nvPr/>
        </p:nvSpPr>
        <p:spPr>
          <a:xfrm>
            <a:off x="3686566" y="6518574"/>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Data Analysis</a:t>
            </a:r>
          </a:p>
        </p:txBody>
      </p:sp>
      <p:sp>
        <p:nvSpPr>
          <p:cNvPr id="20" name="TextBox 20"/>
          <p:cNvSpPr txBox="1"/>
          <p:nvPr/>
        </p:nvSpPr>
        <p:spPr>
          <a:xfrm>
            <a:off x="9912008" y="6548108"/>
            <a:ext cx="5775896" cy="414448"/>
          </a:xfrm>
          <a:prstGeom prst="rect">
            <a:avLst/>
          </a:prstGeom>
        </p:spPr>
        <p:txBody>
          <a:bodyPr lIns="0" tIns="0" rIns="0" bIns="0" rtlCol="0" anchor="t">
            <a:spAutoFit/>
          </a:bodyPr>
          <a:lstStyle/>
          <a:p>
            <a:pPr algn="ctr">
              <a:lnSpc>
                <a:spcPts val="3406"/>
              </a:lnSpc>
            </a:pPr>
            <a:r>
              <a:rPr lang="en-US" sz="2433" b="1" spc="87">
                <a:solidFill>
                  <a:srgbClr val="011442"/>
                </a:solidFill>
                <a:latin typeface="Montserrat Bold"/>
                <a:ea typeface="Montserrat Bold"/>
                <a:cs typeface="Montserrat Bold"/>
                <a:sym typeface="Montserrat Bold"/>
              </a:rPr>
              <a:t>Interpretation, and Reporting</a:t>
            </a:r>
          </a:p>
        </p:txBody>
      </p:sp>
      <p:sp>
        <p:nvSpPr>
          <p:cNvPr id="23" name="TextBox 23"/>
          <p:cNvSpPr txBox="1"/>
          <p:nvPr/>
        </p:nvSpPr>
        <p:spPr>
          <a:xfrm>
            <a:off x="2441951" y="4313101"/>
            <a:ext cx="7697580" cy="3522759"/>
          </a:xfrm>
          <a:prstGeom prst="rect">
            <a:avLst/>
          </a:prstGeom>
        </p:spPr>
        <p:txBody>
          <a:bodyPr wrap="square" lIns="0" tIns="0" rIns="0" bIns="0" rtlCol="0" anchor="t">
            <a:spAutoFit/>
          </a:bodyPr>
          <a:lstStyle/>
          <a:p>
            <a:pPr marL="0" lvl="1" indent="0" algn="just">
              <a:lnSpc>
                <a:spcPts val="2322"/>
              </a:lnSpc>
              <a:spcBef>
                <a:spcPct val="0"/>
              </a:spcBef>
            </a:pPr>
            <a:r>
              <a:rPr lang="en-US" sz="2000" spc="-99" dirty="0">
                <a:solidFill>
                  <a:srgbClr val="FFFFFF"/>
                </a:solidFill>
                <a:latin typeface="Montserrat"/>
                <a:ea typeface="Montserrat"/>
                <a:cs typeface="Montserrat"/>
                <a:sym typeface="Montserrat"/>
              </a:rPr>
              <a:t>This section compares key performance indicators (KPIs) for 2005, 2006, 2007 and 2008 Years, including COGS, Revenue, Quantity, Profit, Profit Margin, and Transactions. The data shows significant growth across most metrics, driven by increased sales volume. The Selected Year Is 2007.</a:t>
            </a:r>
          </a:p>
          <a:p>
            <a:pPr marL="0" lvl="1" indent="0" algn="just">
              <a:lnSpc>
                <a:spcPts val="2322"/>
              </a:lnSpc>
              <a:spcBef>
                <a:spcPct val="0"/>
              </a:spcBef>
            </a:pPr>
            <a:endParaRPr lang="en-US" spc="-99" dirty="0">
              <a:solidFill>
                <a:srgbClr val="FFFFFF"/>
              </a:solidFill>
              <a:latin typeface="Montserrat"/>
              <a:ea typeface="Montserrat"/>
              <a:cs typeface="Montserrat"/>
              <a:sym typeface="Montserrat"/>
            </a:endParaRPr>
          </a:p>
          <a:p>
            <a:pPr marL="285750" lvl="1" indent="-285750" algn="just">
              <a:lnSpc>
                <a:spcPts val="2322"/>
              </a:lnSpc>
              <a:spcBef>
                <a:spcPct val="0"/>
              </a:spcBef>
              <a:buFontTx/>
              <a:buChar char="-"/>
            </a:pPr>
            <a:r>
              <a:rPr lang="en-US" spc="-99" dirty="0">
                <a:solidFill>
                  <a:srgbClr val="FFFFFF"/>
                </a:solidFill>
                <a:latin typeface="Montserrat"/>
                <a:ea typeface="Montserrat"/>
                <a:cs typeface="Montserrat"/>
                <a:sym typeface="Montserrat"/>
              </a:rPr>
              <a:t>Total Quantity : 473 units  (+80.00%)</a:t>
            </a:r>
          </a:p>
          <a:p>
            <a:pPr marL="285750" lvl="1" indent="-285750" algn="just">
              <a:lnSpc>
                <a:spcPts val="2322"/>
              </a:lnSpc>
              <a:spcBef>
                <a:spcPct val="0"/>
              </a:spcBef>
              <a:buFontTx/>
              <a:buChar char="-"/>
            </a:pPr>
            <a:r>
              <a:rPr lang="en-US" spc="-99" dirty="0">
                <a:solidFill>
                  <a:srgbClr val="FFFFFF"/>
                </a:solidFill>
                <a:latin typeface="Montserrat"/>
                <a:ea typeface="Montserrat"/>
                <a:cs typeface="Montserrat"/>
                <a:sym typeface="Montserrat"/>
              </a:rPr>
              <a:t>Total COGS : $59.83M  (+18.32%)</a:t>
            </a:r>
          </a:p>
          <a:p>
            <a:pPr marL="285750" lvl="1" indent="-285750" algn="just">
              <a:lnSpc>
                <a:spcPts val="2322"/>
              </a:lnSpc>
              <a:spcBef>
                <a:spcPct val="0"/>
              </a:spcBef>
              <a:buFontTx/>
              <a:buChar char="-"/>
            </a:pPr>
            <a:r>
              <a:rPr lang="en-US" spc="-99" dirty="0">
                <a:solidFill>
                  <a:srgbClr val="FFFFFF"/>
                </a:solidFill>
                <a:latin typeface="Montserrat"/>
                <a:ea typeface="Montserrat"/>
                <a:cs typeface="Montserrat"/>
                <a:sym typeface="Montserrat"/>
              </a:rPr>
              <a:t>Total Revenue : $102.38M  (+19.14%)</a:t>
            </a:r>
          </a:p>
          <a:p>
            <a:pPr marL="285750" lvl="1" indent="-285750" algn="just">
              <a:lnSpc>
                <a:spcPts val="2322"/>
              </a:lnSpc>
              <a:spcBef>
                <a:spcPct val="0"/>
              </a:spcBef>
              <a:buFontTx/>
              <a:buChar char="-"/>
            </a:pPr>
            <a:r>
              <a:rPr lang="en-US" spc="-99" dirty="0">
                <a:solidFill>
                  <a:srgbClr val="FFFFFF"/>
                </a:solidFill>
                <a:latin typeface="Montserrat"/>
                <a:ea typeface="Montserrat"/>
                <a:cs typeface="Montserrat"/>
                <a:sym typeface="Montserrat"/>
              </a:rPr>
              <a:t>Total Profit : $42.55M  (+20.32%)</a:t>
            </a:r>
          </a:p>
          <a:p>
            <a:pPr marL="285750" lvl="1" indent="-285750" algn="just">
              <a:lnSpc>
                <a:spcPts val="2322"/>
              </a:lnSpc>
              <a:spcBef>
                <a:spcPct val="0"/>
              </a:spcBef>
              <a:buFontTx/>
              <a:buChar char="-"/>
            </a:pPr>
            <a:r>
              <a:rPr lang="en-US" spc="-99" dirty="0">
                <a:solidFill>
                  <a:srgbClr val="FFFFFF"/>
                </a:solidFill>
                <a:latin typeface="Montserrat"/>
                <a:ea typeface="Montserrat"/>
                <a:cs typeface="Montserrat"/>
                <a:sym typeface="Montserrat"/>
              </a:rPr>
              <a:t>Profit Margin : 41.6%  (+1.22%)</a:t>
            </a:r>
          </a:p>
          <a:p>
            <a:pPr marL="285750" lvl="1" indent="-285750" algn="just">
              <a:lnSpc>
                <a:spcPts val="2322"/>
              </a:lnSpc>
              <a:spcBef>
                <a:spcPct val="0"/>
              </a:spcBef>
              <a:buFontTx/>
              <a:buChar char="-"/>
            </a:pPr>
            <a:r>
              <a:rPr lang="en-US" spc="-99" dirty="0">
                <a:solidFill>
                  <a:srgbClr val="FFFFFF"/>
                </a:solidFill>
                <a:latin typeface="Montserrat"/>
                <a:ea typeface="Montserrat"/>
                <a:cs typeface="Montserrat"/>
                <a:sym typeface="Montserrat"/>
              </a:rPr>
              <a:t>Transactions : 24.44K  (+80.26%)</a:t>
            </a:r>
            <a:endParaRPr lang="en-US" sz="1800" spc="-99" dirty="0">
              <a:solidFill>
                <a:srgbClr val="FFFFFF"/>
              </a:solidFill>
              <a:latin typeface="Montserrat"/>
              <a:ea typeface="Montserrat"/>
              <a:cs typeface="Montserrat"/>
              <a:sym typeface="Montserrat"/>
            </a:endParaRPr>
          </a:p>
        </p:txBody>
      </p:sp>
      <p:sp>
        <p:nvSpPr>
          <p:cNvPr id="25" name="Freeform 25"/>
          <p:cNvSpPr/>
          <p:nvPr/>
        </p:nvSpPr>
        <p:spPr>
          <a:xfrm>
            <a:off x="0" y="9076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6" name="Freeform 26"/>
          <p:cNvSpPr/>
          <p:nvPr/>
        </p:nvSpPr>
        <p:spPr>
          <a:xfrm>
            <a:off x="11324240" y="39067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9" name="Rectangle: Rounded Corners 28">
            <a:extLst>
              <a:ext uri="{FF2B5EF4-FFF2-40B4-BE49-F238E27FC236}">
                <a16:creationId xmlns:a16="http://schemas.microsoft.com/office/drawing/2014/main" id="{CF9D6289-CDF2-F750-8178-A14D937718EF}"/>
              </a:ext>
            </a:extLst>
          </p:cNvPr>
          <p:cNvSpPr/>
          <p:nvPr/>
        </p:nvSpPr>
        <p:spPr>
          <a:xfrm>
            <a:off x="12115800" y="2095500"/>
            <a:ext cx="5715000" cy="7391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descr="A black and white rocket&#10;&#10;AI-generated content may be incorrect.">
            <a:extLst>
              <a:ext uri="{FF2B5EF4-FFF2-40B4-BE49-F238E27FC236}">
                <a16:creationId xmlns:a16="http://schemas.microsoft.com/office/drawing/2014/main" id="{6E4B67A3-2315-0FCA-6ED0-F43305F9E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2519" y="2800350"/>
            <a:ext cx="5461562" cy="5981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258130DB-5424-1556-190F-5F76ED1BC549}"/>
              </a:ext>
            </a:extLst>
          </p:cNvPr>
          <p:cNvSpPr/>
          <p:nvPr/>
        </p:nvSpPr>
        <p:spPr>
          <a:xfrm>
            <a:off x="11125200" y="2705100"/>
            <a:ext cx="6953865" cy="5486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p:cNvSpPr txBox="1"/>
          <p:nvPr/>
        </p:nvSpPr>
        <p:spPr>
          <a:xfrm>
            <a:off x="1016410" y="1257300"/>
            <a:ext cx="8669388" cy="2731517"/>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Yearly Performance Metrics</a:t>
            </a:r>
          </a:p>
        </p:txBody>
      </p:sp>
      <p:sp>
        <p:nvSpPr>
          <p:cNvPr id="10" name="Freeform 10"/>
          <p:cNvSpPr/>
          <p:nvPr/>
        </p:nvSpPr>
        <p:spPr>
          <a:xfrm>
            <a:off x="76200" y="8724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016410" y="4497201"/>
            <a:ext cx="7594190" cy="3981090"/>
          </a:xfrm>
          <a:prstGeom prst="rect">
            <a:avLst/>
          </a:prstGeom>
        </p:spPr>
        <p:txBody>
          <a:bodyPr wrap="square"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Focusing on years exceeding average performance in Total Revenue, Profit, and Transactions. From the dashboard (covering 2005–2008), 2007 stands out as above average, with highlighted contributions from high-performing years. Average Profit across years is approximately $15.72M (derived from visible data points: 2005 ~$13.40M, 2006 ~$28.18M, 2007 $42.55M, 2008 ~$42.16M, but 2008 appears partial).</a:t>
            </a:r>
          </a:p>
          <a:p>
            <a:pPr algn="just">
              <a:lnSpc>
                <a:spcPts val="2580"/>
              </a:lnSpc>
            </a:pPr>
            <a:r>
              <a:rPr lang="en-US" sz="2000" spc="-110" dirty="0">
                <a:solidFill>
                  <a:srgbClr val="FFFFFF"/>
                </a:solidFill>
                <a:latin typeface="Montserrat"/>
                <a:ea typeface="Montserrat"/>
                <a:cs typeface="Montserrat"/>
                <a:sym typeface="Montserrat"/>
              </a:rPr>
              <a:t>-    Years Above Average : 2007 and 2008.</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2007 Metrics : Revenue $102.38M, Profit $42.55M, Transactions 24.44K.</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Insights : 2007 exceeds the average by 70% in profit, driven by a 67.1% contribution from highlighted years (likely 2007–2008).</a:t>
            </a:r>
          </a:p>
        </p:txBody>
      </p:sp>
      <p:sp>
        <p:nvSpPr>
          <p:cNvPr id="16" name="Rectangle: Rounded Corners 15">
            <a:extLst>
              <a:ext uri="{FF2B5EF4-FFF2-40B4-BE49-F238E27FC236}">
                <a16:creationId xmlns:a16="http://schemas.microsoft.com/office/drawing/2014/main" id="{78D978CB-430E-944E-C085-53C481AFD8AC}"/>
              </a:ext>
            </a:extLst>
          </p:cNvPr>
          <p:cNvSpPr/>
          <p:nvPr/>
        </p:nvSpPr>
        <p:spPr>
          <a:xfrm>
            <a:off x="8903569" y="4648663"/>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black and blue arrows">
            <a:extLst>
              <a:ext uri="{FF2B5EF4-FFF2-40B4-BE49-F238E27FC236}">
                <a16:creationId xmlns:a16="http://schemas.microsoft.com/office/drawing/2014/main" id="{B9AE156A-3D7E-C357-ED2F-A2C767856D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062684" y="4784472"/>
            <a:ext cx="1581647" cy="1502028"/>
          </a:xfrm>
          <a:prstGeom prst="rect">
            <a:avLst/>
          </a:prstGeom>
        </p:spPr>
      </p:pic>
      <p:pic>
        <p:nvPicPr>
          <p:cNvPr id="5" name="Picture 4">
            <a:extLst>
              <a:ext uri="{FF2B5EF4-FFF2-40B4-BE49-F238E27FC236}">
                <a16:creationId xmlns:a16="http://schemas.microsoft.com/office/drawing/2014/main" id="{39FE6E95-DD89-323D-02B5-4E3D1DA989BA}"/>
              </a:ext>
            </a:extLst>
          </p:cNvPr>
          <p:cNvPicPr>
            <a:picLocks noChangeAspect="1"/>
          </p:cNvPicPr>
          <p:nvPr/>
        </p:nvPicPr>
        <p:blipFill>
          <a:blip r:embed="rId5"/>
          <a:stretch>
            <a:fillRect/>
          </a:stretch>
        </p:blipFill>
        <p:spPr>
          <a:xfrm>
            <a:off x="11249041" y="2792048"/>
            <a:ext cx="6706181" cy="54868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DDC13A0-C6CF-2D23-0A63-7D6BD23A148B}"/>
              </a:ext>
            </a:extLst>
          </p:cNvPr>
          <p:cNvSpPr/>
          <p:nvPr/>
        </p:nvSpPr>
        <p:spPr>
          <a:xfrm>
            <a:off x="475265" y="2628900"/>
            <a:ext cx="7220936" cy="480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p:cNvSpPr txBox="1"/>
          <p:nvPr/>
        </p:nvSpPr>
        <p:spPr>
          <a:xfrm>
            <a:off x="10586884" y="186690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 Monthly Profit Trends</a:t>
            </a:r>
          </a:p>
        </p:txBody>
      </p:sp>
      <p:sp>
        <p:nvSpPr>
          <p:cNvPr id="7" name="Freeform 7"/>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Rectangle: Rounded Corners 10">
            <a:extLst>
              <a:ext uri="{FF2B5EF4-FFF2-40B4-BE49-F238E27FC236}">
                <a16:creationId xmlns:a16="http://schemas.microsoft.com/office/drawing/2014/main" id="{8D973EB5-2FFF-59B0-3AB4-28CBE8C435CB}"/>
              </a:ext>
            </a:extLst>
          </p:cNvPr>
          <p:cNvSpPr/>
          <p:nvPr/>
        </p:nvSpPr>
        <p:spPr>
          <a:xfrm>
            <a:off x="8196876" y="4457700"/>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blue arrows">
            <a:extLst>
              <a:ext uri="{FF2B5EF4-FFF2-40B4-BE49-F238E27FC236}">
                <a16:creationId xmlns:a16="http://schemas.microsoft.com/office/drawing/2014/main" id="{B5EE319E-8C01-37CB-A51E-EF212E2DD3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177" y="4607177"/>
            <a:ext cx="1581647" cy="1502028"/>
          </a:xfrm>
          <a:prstGeom prst="rect">
            <a:avLst/>
          </a:prstGeom>
        </p:spPr>
      </p:pic>
      <p:sp>
        <p:nvSpPr>
          <p:cNvPr id="4" name="TextBox 4"/>
          <p:cNvSpPr txBox="1"/>
          <p:nvPr/>
        </p:nvSpPr>
        <p:spPr>
          <a:xfrm>
            <a:off x="10550013" y="4115259"/>
            <a:ext cx="7047662" cy="3314241"/>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Analyzing profit trends  on a monthly basis for  2007.</a:t>
            </a:r>
          </a:p>
          <a:p>
            <a:pPr algn="just">
              <a:lnSpc>
                <a:spcPts val="2580"/>
              </a:lnSpc>
            </a:pPr>
            <a:r>
              <a:rPr lang="en-US" sz="2000" spc="-110" dirty="0">
                <a:solidFill>
                  <a:srgbClr val="FFFFFF"/>
                </a:solidFill>
                <a:latin typeface="Montserrat"/>
                <a:ea typeface="Montserrat"/>
                <a:cs typeface="Montserrat"/>
                <a:sym typeface="Montserrat"/>
              </a:rPr>
              <a:t> Profits show a steady upward trend, peaking in the last quarter, with collective October–December accounting for 41.4% of total profit.</a:t>
            </a:r>
          </a:p>
          <a:p>
            <a:pPr algn="just">
              <a:lnSpc>
                <a:spcPts val="2580"/>
              </a:lnSpc>
            </a:pPr>
            <a:r>
              <a:rPr lang="en-US" sz="2000" spc="-110" dirty="0">
                <a:solidFill>
                  <a:srgbClr val="FFFFFF"/>
                </a:solidFill>
                <a:latin typeface="Montserrat"/>
                <a:ea typeface="Montserrat"/>
                <a:cs typeface="Montserrat"/>
                <a:sym typeface="Montserrat"/>
              </a:rPr>
              <a:t>- Monthly Profits (2007) : Jan $1.9M, Feb $2.1M, Mar $2.1M, Apr $2.2M, May $2.4M, Jun $2.3M, Jul $3.8M, Aug $3.7M, Sep $4.4M, Oct $4.8M, Nov $5.2M, Dec $7.6M.</a:t>
            </a:r>
          </a:p>
          <a:p>
            <a:pPr algn="just">
              <a:lnSpc>
                <a:spcPts val="2580"/>
              </a:lnSpc>
            </a:pPr>
            <a:r>
              <a:rPr lang="en-US" sz="2000" spc="-110" dirty="0">
                <a:solidFill>
                  <a:srgbClr val="FFFFFF"/>
                </a:solidFill>
                <a:latin typeface="Montserrat"/>
                <a:ea typeface="Montserrat"/>
                <a:cs typeface="Montserrat"/>
                <a:sym typeface="Montserrat"/>
              </a:rPr>
              <a:t>- Trend Insights : Early months (Q1–Q2) average ~$2.1M/month; later months (Q3–Q4) jump to ~$5.0M/month, suggesting seasonal demand or marketing success.</a:t>
            </a:r>
          </a:p>
        </p:txBody>
      </p:sp>
      <p:pic>
        <p:nvPicPr>
          <p:cNvPr id="15" name="Picture 14">
            <a:extLst>
              <a:ext uri="{FF2B5EF4-FFF2-40B4-BE49-F238E27FC236}">
                <a16:creationId xmlns:a16="http://schemas.microsoft.com/office/drawing/2014/main" id="{1B22DE2F-250D-91F0-353C-FDEDD59964D4}"/>
              </a:ext>
            </a:extLst>
          </p:cNvPr>
          <p:cNvPicPr>
            <a:picLocks noChangeAspect="1"/>
          </p:cNvPicPr>
          <p:nvPr/>
        </p:nvPicPr>
        <p:blipFill>
          <a:blip r:embed="rId5"/>
          <a:stretch>
            <a:fillRect/>
          </a:stretch>
        </p:blipFill>
        <p:spPr>
          <a:xfrm>
            <a:off x="690325" y="2627671"/>
            <a:ext cx="6852498" cy="44992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B958BEC1-A372-0088-6242-7EFD7C3CF44B}"/>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635EC25-3613-EF09-C360-4BFD068AD071}"/>
              </a:ext>
            </a:extLst>
          </p:cNvPr>
          <p:cNvSpPr/>
          <p:nvPr/>
        </p:nvSpPr>
        <p:spPr>
          <a:xfrm>
            <a:off x="475265" y="2628900"/>
            <a:ext cx="7220936" cy="480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2F938EAA-6A57-0FC8-80FB-258D6401F589}"/>
              </a:ext>
            </a:extLst>
          </p:cNvPr>
          <p:cNvSpPr txBox="1"/>
          <p:nvPr/>
        </p:nvSpPr>
        <p:spPr>
          <a:xfrm>
            <a:off x="10586884" y="186690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Profit by Week Type</a:t>
            </a:r>
          </a:p>
        </p:txBody>
      </p:sp>
      <p:sp>
        <p:nvSpPr>
          <p:cNvPr id="4" name="TextBox 4">
            <a:extLst>
              <a:ext uri="{FF2B5EF4-FFF2-40B4-BE49-F238E27FC236}">
                <a16:creationId xmlns:a16="http://schemas.microsoft.com/office/drawing/2014/main" id="{37656B60-9958-12A2-D5DA-455467CB953F}"/>
              </a:ext>
            </a:extLst>
          </p:cNvPr>
          <p:cNvSpPr txBox="1"/>
          <p:nvPr/>
        </p:nvSpPr>
        <p:spPr>
          <a:xfrm>
            <a:off x="10591800" y="4305300"/>
            <a:ext cx="7047662" cy="2980816"/>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Assessing profit based on different week types (weekday vs. weekend). Weekdays dominate, contributing the majority  of profits.</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Weekday Profit : $30.78M (72.3% of total).</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Weekend Profit : $11.76M (27.7% of total, inferred from pie chart).</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Insights : Weekdays make up 72.3% of total profit, indicating business-oriented or mid-week purchasing patterns</a:t>
            </a:r>
          </a:p>
        </p:txBody>
      </p:sp>
      <p:sp>
        <p:nvSpPr>
          <p:cNvPr id="7" name="Freeform 7">
            <a:extLst>
              <a:ext uri="{FF2B5EF4-FFF2-40B4-BE49-F238E27FC236}">
                <a16:creationId xmlns:a16="http://schemas.microsoft.com/office/drawing/2014/main" id="{1CA1CE8C-4AF2-1593-66E2-C9BC31A36F58}"/>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Rectangle: Rounded Corners 10">
            <a:extLst>
              <a:ext uri="{FF2B5EF4-FFF2-40B4-BE49-F238E27FC236}">
                <a16:creationId xmlns:a16="http://schemas.microsoft.com/office/drawing/2014/main" id="{FE0E9BAB-BD09-85FD-F211-11ED192B1694}"/>
              </a:ext>
            </a:extLst>
          </p:cNvPr>
          <p:cNvSpPr/>
          <p:nvPr/>
        </p:nvSpPr>
        <p:spPr>
          <a:xfrm>
            <a:off x="8196876" y="4457700"/>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blue arrows">
            <a:extLst>
              <a:ext uri="{FF2B5EF4-FFF2-40B4-BE49-F238E27FC236}">
                <a16:creationId xmlns:a16="http://schemas.microsoft.com/office/drawing/2014/main" id="{0141884A-430F-5439-50E7-8DDFCFEC5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177" y="4607177"/>
            <a:ext cx="1581647" cy="1502028"/>
          </a:xfrm>
          <a:prstGeom prst="rect">
            <a:avLst/>
          </a:prstGeom>
        </p:spPr>
      </p:pic>
      <p:pic>
        <p:nvPicPr>
          <p:cNvPr id="6" name="Picture 5">
            <a:extLst>
              <a:ext uri="{FF2B5EF4-FFF2-40B4-BE49-F238E27FC236}">
                <a16:creationId xmlns:a16="http://schemas.microsoft.com/office/drawing/2014/main" id="{12FF111D-2867-EBB8-CD84-3CF758FEC69F}"/>
              </a:ext>
            </a:extLst>
          </p:cNvPr>
          <p:cNvPicPr>
            <a:picLocks noChangeAspect="1"/>
          </p:cNvPicPr>
          <p:nvPr/>
        </p:nvPicPr>
        <p:blipFill>
          <a:blip r:embed="rId5"/>
          <a:stretch>
            <a:fillRect/>
          </a:stretch>
        </p:blipFill>
        <p:spPr>
          <a:xfrm>
            <a:off x="100011" y="2639961"/>
            <a:ext cx="7193903" cy="4804064"/>
          </a:xfrm>
          <a:prstGeom prst="rect">
            <a:avLst/>
          </a:prstGeom>
        </p:spPr>
      </p:pic>
    </p:spTree>
    <p:extLst>
      <p:ext uri="{BB962C8B-B14F-4D97-AF65-F5344CB8AC3E}">
        <p14:creationId xmlns:p14="http://schemas.microsoft.com/office/powerpoint/2010/main" val="165953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91694252-1F22-8E79-F415-1F00C82AA63F}"/>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2936BE8-EE6D-23D5-5FC1-08AB75AEA209}"/>
              </a:ext>
            </a:extLst>
          </p:cNvPr>
          <p:cNvSpPr/>
          <p:nvPr/>
        </p:nvSpPr>
        <p:spPr>
          <a:xfrm>
            <a:off x="11125200" y="2705100"/>
            <a:ext cx="6953865" cy="5486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9F20AA8A-A526-BCD3-8FB5-8477889FB5DB}"/>
              </a:ext>
            </a:extLst>
          </p:cNvPr>
          <p:cNvSpPr txBox="1"/>
          <p:nvPr/>
        </p:nvSpPr>
        <p:spPr>
          <a:xfrm>
            <a:off x="1016410" y="1697780"/>
            <a:ext cx="8669388" cy="1821011"/>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 Quarterly Profit Analysis</a:t>
            </a:r>
          </a:p>
        </p:txBody>
      </p:sp>
      <p:sp>
        <p:nvSpPr>
          <p:cNvPr id="10" name="Freeform 10">
            <a:extLst>
              <a:ext uri="{FF2B5EF4-FFF2-40B4-BE49-F238E27FC236}">
                <a16:creationId xmlns:a16="http://schemas.microsoft.com/office/drawing/2014/main" id="{B44ED2D3-FEE1-FA38-2241-D3120F75EF22}"/>
              </a:ext>
            </a:extLst>
          </p:cNvPr>
          <p:cNvSpPr/>
          <p:nvPr/>
        </p:nvSpPr>
        <p:spPr>
          <a:xfrm>
            <a:off x="76200" y="8724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EC861022-E13F-E724-F326-456370F0F49C}"/>
              </a:ext>
            </a:extLst>
          </p:cNvPr>
          <p:cNvSpPr txBox="1"/>
          <p:nvPr/>
        </p:nvSpPr>
        <p:spPr>
          <a:xfrm>
            <a:off x="1016410" y="4497201"/>
            <a:ext cx="7594190" cy="2647391"/>
          </a:xfrm>
          <a:prstGeom prst="rect">
            <a:avLst/>
          </a:prstGeom>
        </p:spPr>
        <p:txBody>
          <a:bodyPr wrap="square"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Evaluating profit performance on a quarterly basis for 2007. Profits accelerate through the year, with Q4 being the strongest.</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Q1 Profit : $6.10M (14%).</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Q2 Profit : $6.94M (16%).</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Q3 Profit : $11.88M (28%).</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Q4 Profit : $17.63M (41%).</a:t>
            </a:r>
          </a:p>
          <a:p>
            <a:pPr marL="342900" indent="-342900" algn="just">
              <a:lnSpc>
                <a:spcPts val="2580"/>
              </a:lnSpc>
              <a:buFontTx/>
              <a:buChar char="-"/>
            </a:pPr>
            <a:r>
              <a:rPr lang="en-US" sz="2000" spc="-110" dirty="0">
                <a:solidFill>
                  <a:srgbClr val="FFFFFF"/>
                </a:solidFill>
                <a:latin typeface="Montserrat"/>
                <a:ea typeface="Montserrat"/>
                <a:cs typeface="Montserrat"/>
                <a:sym typeface="Montserrat"/>
              </a:rPr>
              <a:t> Insights : Q4 alone drives 41% of annual profit, possibly due to holiday seasons.</a:t>
            </a:r>
          </a:p>
        </p:txBody>
      </p:sp>
      <p:sp>
        <p:nvSpPr>
          <p:cNvPr id="16" name="Rectangle: Rounded Corners 15">
            <a:extLst>
              <a:ext uri="{FF2B5EF4-FFF2-40B4-BE49-F238E27FC236}">
                <a16:creationId xmlns:a16="http://schemas.microsoft.com/office/drawing/2014/main" id="{A8AA1B5B-204B-7957-0A2A-E9F969B5F2C6}"/>
              </a:ext>
            </a:extLst>
          </p:cNvPr>
          <p:cNvSpPr/>
          <p:nvPr/>
        </p:nvSpPr>
        <p:spPr>
          <a:xfrm>
            <a:off x="8903569" y="4648663"/>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black and blue arrows">
            <a:extLst>
              <a:ext uri="{FF2B5EF4-FFF2-40B4-BE49-F238E27FC236}">
                <a16:creationId xmlns:a16="http://schemas.microsoft.com/office/drawing/2014/main" id="{3551F6F2-0DED-BA59-1A6C-E74E6A97B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062684" y="4784472"/>
            <a:ext cx="1581647" cy="1502028"/>
          </a:xfrm>
          <a:prstGeom prst="rect">
            <a:avLst/>
          </a:prstGeom>
        </p:spPr>
      </p:pic>
      <p:pic>
        <p:nvPicPr>
          <p:cNvPr id="6" name="Picture 5" descr="A screenshot of a graph">
            <a:extLst>
              <a:ext uri="{FF2B5EF4-FFF2-40B4-BE49-F238E27FC236}">
                <a16:creationId xmlns:a16="http://schemas.microsoft.com/office/drawing/2014/main" id="{EE18A17F-D045-62DF-E9B0-BB535B0A9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5532" y="3124200"/>
            <a:ext cx="6553200" cy="4648200"/>
          </a:xfrm>
          <a:prstGeom prst="rect">
            <a:avLst/>
          </a:prstGeom>
        </p:spPr>
      </p:pic>
    </p:spTree>
    <p:extLst>
      <p:ext uri="{BB962C8B-B14F-4D97-AF65-F5344CB8AC3E}">
        <p14:creationId xmlns:p14="http://schemas.microsoft.com/office/powerpoint/2010/main" val="1739743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F0DAF01A-EDFA-D1AE-E983-E3366EC3641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1B5050EC-D933-5ED3-0078-B2577B87B1CD}"/>
              </a:ext>
            </a:extLst>
          </p:cNvPr>
          <p:cNvSpPr/>
          <p:nvPr/>
        </p:nvSpPr>
        <p:spPr>
          <a:xfrm>
            <a:off x="11125200" y="2705100"/>
            <a:ext cx="6953865" cy="5486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31E935B6-568C-5DD1-F646-0DDE6E4CAE57}"/>
              </a:ext>
            </a:extLst>
          </p:cNvPr>
          <p:cNvSpPr txBox="1"/>
          <p:nvPr/>
        </p:nvSpPr>
        <p:spPr>
          <a:xfrm>
            <a:off x="762000" y="2756133"/>
            <a:ext cx="8669388" cy="910506"/>
          </a:xfrm>
          <a:prstGeom prst="rect">
            <a:avLst/>
          </a:prstGeom>
        </p:spPr>
        <p:txBody>
          <a:bodyPr lIns="0" tIns="0" rIns="0" bIns="0" rtlCol="0" anchor="t">
            <a:spAutoFit/>
          </a:bodyPr>
          <a:lstStyle/>
          <a:p>
            <a:pPr>
              <a:lnSpc>
                <a:spcPts val="7120"/>
              </a:lnSpc>
            </a:pPr>
            <a:r>
              <a:rPr lang="en-US" sz="8000" b="1" dirty="0">
                <a:solidFill>
                  <a:srgbClr val="FFFFFF"/>
                </a:solidFill>
                <a:latin typeface="Barlow Bold"/>
                <a:ea typeface="Barlow Bold"/>
                <a:cs typeface="Barlow Bold"/>
                <a:sym typeface="Barlow Bold"/>
              </a:rPr>
              <a:t>Profit by Weekday</a:t>
            </a:r>
          </a:p>
        </p:txBody>
      </p:sp>
      <p:sp>
        <p:nvSpPr>
          <p:cNvPr id="10" name="Freeform 10">
            <a:extLst>
              <a:ext uri="{FF2B5EF4-FFF2-40B4-BE49-F238E27FC236}">
                <a16:creationId xmlns:a16="http://schemas.microsoft.com/office/drawing/2014/main" id="{82E8ED40-80CB-70C7-177A-44FDD548D946}"/>
              </a:ext>
            </a:extLst>
          </p:cNvPr>
          <p:cNvSpPr/>
          <p:nvPr/>
        </p:nvSpPr>
        <p:spPr>
          <a:xfrm>
            <a:off x="76200" y="8724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81322D40-3E20-C328-210A-1B217A223F4D}"/>
              </a:ext>
            </a:extLst>
          </p:cNvPr>
          <p:cNvSpPr txBox="1"/>
          <p:nvPr/>
        </p:nvSpPr>
        <p:spPr>
          <a:xfrm>
            <a:off x="1016410" y="4497201"/>
            <a:ext cx="7594190" cy="2313967"/>
          </a:xfrm>
          <a:prstGeom prst="rect">
            <a:avLst/>
          </a:prstGeom>
        </p:spPr>
        <p:txBody>
          <a:bodyPr wrap="square"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Examining profit trends specific to weekdays. The dashboard highlights that certain weekdays (e.g., mid-week) contribute 44.3% of total profit.</a:t>
            </a:r>
          </a:p>
          <a:p>
            <a:pPr algn="just">
              <a:lnSpc>
                <a:spcPts val="2580"/>
              </a:lnSpc>
            </a:pPr>
            <a:r>
              <a:rPr lang="en-US" sz="2000" spc="-110" dirty="0">
                <a:solidFill>
                  <a:srgbClr val="FFFFFF"/>
                </a:solidFill>
                <a:latin typeface="Montserrat"/>
                <a:ea typeface="Montserrat"/>
                <a:cs typeface="Montserrat"/>
                <a:sym typeface="Montserrat"/>
              </a:rPr>
              <a:t>- Key Insights : Mid - week days (Tue–Thu) likely peak, based on aggregated 44.3% contribution from highlighted weekdays. </a:t>
            </a:r>
          </a:p>
          <a:p>
            <a:pPr algn="just">
              <a:lnSpc>
                <a:spcPts val="2580"/>
              </a:lnSpc>
            </a:pPr>
            <a:r>
              <a:rPr lang="en-US" sz="2000" spc="-110" dirty="0">
                <a:solidFill>
                  <a:srgbClr val="FFFFFF"/>
                </a:solidFill>
                <a:latin typeface="Montserrat"/>
                <a:ea typeface="Montserrat"/>
                <a:cs typeface="Montserrat"/>
                <a:sym typeface="Montserrat"/>
              </a:rPr>
              <a:t>- Overall Distribution :  weekdays overall outperform weekends (as per week type).</a:t>
            </a:r>
          </a:p>
        </p:txBody>
      </p:sp>
      <p:sp>
        <p:nvSpPr>
          <p:cNvPr id="16" name="Rectangle: Rounded Corners 15">
            <a:extLst>
              <a:ext uri="{FF2B5EF4-FFF2-40B4-BE49-F238E27FC236}">
                <a16:creationId xmlns:a16="http://schemas.microsoft.com/office/drawing/2014/main" id="{AB08D083-B764-1B7C-4B6D-622BC39C6576}"/>
              </a:ext>
            </a:extLst>
          </p:cNvPr>
          <p:cNvSpPr/>
          <p:nvPr/>
        </p:nvSpPr>
        <p:spPr>
          <a:xfrm>
            <a:off x="8903569" y="4648663"/>
            <a:ext cx="1864752" cy="1800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black and blue arrows">
            <a:extLst>
              <a:ext uri="{FF2B5EF4-FFF2-40B4-BE49-F238E27FC236}">
                <a16:creationId xmlns:a16="http://schemas.microsoft.com/office/drawing/2014/main" id="{58C851E9-8781-0163-DFD5-F447D74D77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062684" y="4784472"/>
            <a:ext cx="1581647" cy="1502028"/>
          </a:xfrm>
          <a:prstGeom prst="rect">
            <a:avLst/>
          </a:prstGeom>
        </p:spPr>
      </p:pic>
      <p:pic>
        <p:nvPicPr>
          <p:cNvPr id="17" name="Picture 16">
            <a:extLst>
              <a:ext uri="{FF2B5EF4-FFF2-40B4-BE49-F238E27FC236}">
                <a16:creationId xmlns:a16="http://schemas.microsoft.com/office/drawing/2014/main" id="{9C7ABC4C-E7C2-8867-E0FC-62C36AD8E480}"/>
              </a:ext>
            </a:extLst>
          </p:cNvPr>
          <p:cNvPicPr>
            <a:picLocks noChangeAspect="1"/>
          </p:cNvPicPr>
          <p:nvPr/>
        </p:nvPicPr>
        <p:blipFill>
          <a:blip r:embed="rId5"/>
          <a:stretch>
            <a:fillRect/>
          </a:stretch>
        </p:blipFill>
        <p:spPr>
          <a:xfrm>
            <a:off x="11107994" y="2935132"/>
            <a:ext cx="6858594" cy="5438103"/>
          </a:xfrm>
          <a:prstGeom prst="rect">
            <a:avLst/>
          </a:prstGeom>
        </p:spPr>
      </p:pic>
    </p:spTree>
    <p:extLst>
      <p:ext uri="{BB962C8B-B14F-4D97-AF65-F5344CB8AC3E}">
        <p14:creationId xmlns:p14="http://schemas.microsoft.com/office/powerpoint/2010/main" val="805323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1793</Words>
  <Application>Microsoft Office PowerPoint</Application>
  <PresentationFormat>Custom</PresentationFormat>
  <Paragraphs>142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Barlow Bold</vt:lpstr>
      <vt:lpstr>Montserrat</vt:lpstr>
      <vt:lpstr>Calibri</vt:lpstr>
      <vt:lpstr>Montserrat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Data Analysis Presentation</dc:title>
  <cp:lastModifiedBy>venky kunapareddy</cp:lastModifiedBy>
  <cp:revision>3</cp:revision>
  <dcterms:created xsi:type="dcterms:W3CDTF">2006-08-16T00:00:00Z</dcterms:created>
  <dcterms:modified xsi:type="dcterms:W3CDTF">2025-09-07T11:13:25Z</dcterms:modified>
  <dc:identifier>DAGyN4Aet3A</dc:identifier>
</cp:coreProperties>
</file>